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2" r:id="rId2"/>
  </p:sldMasterIdLst>
  <p:notesMasterIdLst>
    <p:notesMasterId r:id="rId15"/>
  </p:notesMasterIdLst>
  <p:sldIdLst>
    <p:sldId id="256" r:id="rId3"/>
    <p:sldId id="257" r:id="rId4"/>
    <p:sldId id="258" r:id="rId5"/>
    <p:sldId id="260" r:id="rId6"/>
    <p:sldId id="262" r:id="rId7"/>
    <p:sldId id="263" r:id="rId8"/>
    <p:sldId id="261" r:id="rId9"/>
    <p:sldId id="264" r:id="rId10"/>
    <p:sldId id="265" r:id="rId11"/>
    <p:sldId id="266" r:id="rId12"/>
    <p:sldId id="267" r:id="rId13"/>
    <p:sldId id="259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g0WWJvtiyXJ/WPdgG8GQ7DOslN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F92FD6-7A1F-6546-AC00-9B1993AAF7CE}" v="82" dt="2021-08-21T12:20:22.7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8"/>
    <p:restoredTop sz="86531"/>
  </p:normalViewPr>
  <p:slideViewPr>
    <p:cSldViewPr snapToGrid="0">
      <p:cViewPr varScale="1">
        <p:scale>
          <a:sx n="110" d="100"/>
          <a:sy n="110" d="100"/>
        </p:scale>
        <p:origin x="131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7793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9206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AES </a:t>
            </a:r>
            <a:r>
              <a:rPr lang="ko-KR" altLang="en-US" dirty="0"/>
              <a:t>암호 알고리즘은 전 세계적으로 오랜 </a:t>
            </a:r>
            <a:r>
              <a:rPr lang="ko-KR" altLang="en-US" dirty="0" err="1"/>
              <a:t>기간동안</a:t>
            </a:r>
            <a:r>
              <a:rPr lang="ko-KR" altLang="en-US" dirty="0"/>
              <a:t> 많이 사용되는 암호 중 하나입니다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오랜 기간 </a:t>
            </a:r>
            <a:r>
              <a:rPr lang="ko-KR" altLang="en-US" dirty="0" err="1"/>
              <a:t>사용되오면서</a:t>
            </a:r>
            <a:r>
              <a:rPr lang="ko-KR" altLang="en-US" dirty="0"/>
              <a:t> 최적화 관련 연구 또한 많이 진행되었습니다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논문에서는 </a:t>
            </a:r>
            <a:r>
              <a:rPr lang="en-US" altLang="ko-KR" dirty="0" err="1"/>
              <a:t>Fixslicing</a:t>
            </a:r>
            <a:r>
              <a:rPr lang="ko-KR" altLang="en-US" dirty="0"/>
              <a:t> 기법을 활용한 </a:t>
            </a:r>
            <a:r>
              <a:rPr lang="en-US" altLang="ko-KR" dirty="0"/>
              <a:t>AES</a:t>
            </a:r>
            <a:r>
              <a:rPr lang="ko-KR" altLang="en-US" dirty="0"/>
              <a:t>의 빠른 </a:t>
            </a:r>
            <a:r>
              <a:rPr lang="en-US" altLang="ko-KR" dirty="0"/>
              <a:t>CTR</a:t>
            </a:r>
            <a:r>
              <a:rPr lang="ko-KR" altLang="en-US" dirty="0"/>
              <a:t> 모드 구현을 진행하였습니다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8306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6933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0126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310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7477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4236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>
  <p:cSld name="제목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-2" y="3794871"/>
            <a:ext cx="12192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8" name="Google Shape;1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896" y="6195047"/>
            <a:ext cx="3026852" cy="64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80202" y="6215220"/>
            <a:ext cx="1311798" cy="642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>
  <p:cSld name="목차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7"/>
          <p:cNvCxnSpPr/>
          <p:nvPr/>
        </p:nvCxnSpPr>
        <p:spPr>
          <a:xfrm>
            <a:off x="4863597" y="2208981"/>
            <a:ext cx="1994074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2;p7"/>
          <p:cNvSpPr txBox="1">
            <a:spLocks noGrp="1"/>
          </p:cNvSpPr>
          <p:nvPr>
            <p:ph type="body" idx="1"/>
          </p:nvPr>
        </p:nvSpPr>
        <p:spPr>
          <a:xfrm>
            <a:off x="1055592" y="1691017"/>
            <a:ext cx="10071852" cy="71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  <a:defRPr sz="2800" b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2"/>
          </p:nvPr>
        </p:nvSpPr>
        <p:spPr>
          <a:xfrm>
            <a:off x="1055592" y="2606858"/>
            <a:ext cx="10071850" cy="71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  <a:defRPr sz="2800" b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3"/>
          </p:nvPr>
        </p:nvSpPr>
        <p:spPr>
          <a:xfrm>
            <a:off x="1055592" y="3526039"/>
            <a:ext cx="10071850" cy="71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  <a:defRPr sz="2800" b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4"/>
          </p:nvPr>
        </p:nvSpPr>
        <p:spPr>
          <a:xfrm>
            <a:off x="1055593" y="4441880"/>
            <a:ext cx="10071849" cy="71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  <a:defRPr sz="2800" b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/>
          <p:nvPr/>
        </p:nvSpPr>
        <p:spPr>
          <a:xfrm>
            <a:off x="1064556" y="1691018"/>
            <a:ext cx="10062886" cy="71561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7"/>
          <p:cNvSpPr/>
          <p:nvPr/>
        </p:nvSpPr>
        <p:spPr>
          <a:xfrm>
            <a:off x="1064556" y="2603620"/>
            <a:ext cx="10062886" cy="71561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7"/>
          <p:cNvSpPr/>
          <p:nvPr/>
        </p:nvSpPr>
        <p:spPr>
          <a:xfrm>
            <a:off x="1064556" y="3532617"/>
            <a:ext cx="10062886" cy="71561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7"/>
          <p:cNvSpPr/>
          <p:nvPr/>
        </p:nvSpPr>
        <p:spPr>
          <a:xfrm>
            <a:off x="1064556" y="4445220"/>
            <a:ext cx="10062886" cy="71561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종료">
  <p:cSld name="종료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/>
          <p:nvPr/>
        </p:nvSpPr>
        <p:spPr>
          <a:xfrm>
            <a:off x="0" y="2767280"/>
            <a:ext cx="1219199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 사 합 </a:t>
            </a:r>
            <a:r>
              <a:rPr lang="ko-KR" altLang="en-US" sz="8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니</a:t>
            </a:r>
            <a:r>
              <a:rPr lang="ko-KR" altLang="en-US" sz="8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다</a:t>
            </a:r>
            <a:endParaRPr sz="8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18;p6">
            <a:extLst>
              <a:ext uri="{FF2B5EF4-FFF2-40B4-BE49-F238E27FC236}">
                <a16:creationId xmlns:a16="http://schemas.microsoft.com/office/drawing/2014/main" id="{E2AA713D-7839-FB4D-9581-401319E8560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6896" y="6195047"/>
            <a:ext cx="3026852" cy="64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9;p6">
            <a:extLst>
              <a:ext uri="{FF2B5EF4-FFF2-40B4-BE49-F238E27FC236}">
                <a16:creationId xmlns:a16="http://schemas.microsoft.com/office/drawing/2014/main" id="{9828D90E-9F5B-684F-91E6-7C05F182E80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880202" y="6215220"/>
            <a:ext cx="1311798" cy="642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/>
          <p:nvPr/>
        </p:nvSpPr>
        <p:spPr>
          <a:xfrm>
            <a:off x="411920" y="207747"/>
            <a:ext cx="11368160" cy="76216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/>
          <p:nvPr/>
        </p:nvSpPr>
        <p:spPr>
          <a:xfrm>
            <a:off x="8623390" y="6412231"/>
            <a:ext cx="35686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>
            <a:spLocks noGrp="1"/>
          </p:cNvSpPr>
          <p:nvPr>
            <p:ph type="ctrTitle"/>
          </p:nvPr>
        </p:nvSpPr>
        <p:spPr>
          <a:xfrm>
            <a:off x="0" y="1223120"/>
            <a:ext cx="12192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/>
            <a:r>
              <a:rPr lang="ko-KR" altLang="en-US" dirty="0"/>
              <a:t>사전 연산 테이블을 활용한 </a:t>
            </a:r>
            <a:r>
              <a:rPr lang="en" altLang="ko-Kore-KR" dirty="0"/>
              <a:t>RISC-V </a:t>
            </a:r>
            <a:r>
              <a:rPr lang="ko-KR" altLang="en-US" dirty="0"/>
              <a:t>상에서 </a:t>
            </a:r>
            <a:r>
              <a:rPr lang="en" altLang="ko-Kore-KR" dirty="0" err="1"/>
              <a:t>Fixslicing</a:t>
            </a:r>
            <a:r>
              <a:rPr lang="en" altLang="ko-Kore-KR" dirty="0"/>
              <a:t> AES</a:t>
            </a:r>
            <a:r>
              <a:rPr lang="en-US" altLang="ko-KR" dirty="0"/>
              <a:t>-</a:t>
            </a:r>
            <a:r>
              <a:rPr lang="en" altLang="ko-Kore-KR" dirty="0"/>
              <a:t>CTR </a:t>
            </a:r>
            <a:r>
              <a:rPr lang="ko-KR" altLang="en-US" dirty="0"/>
              <a:t>모드 구현</a:t>
            </a:r>
            <a:endParaRPr dirty="0"/>
          </a:p>
        </p:txBody>
      </p:sp>
      <p:sp>
        <p:nvSpPr>
          <p:cNvPr id="45" name="Google Shape;45;p1"/>
          <p:cNvSpPr txBox="1">
            <a:spLocks noGrp="1"/>
          </p:cNvSpPr>
          <p:nvPr>
            <p:ph type="subTitle" idx="1"/>
          </p:nvPr>
        </p:nvSpPr>
        <p:spPr>
          <a:xfrm>
            <a:off x="-2" y="3794871"/>
            <a:ext cx="12192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altLang="en-US" dirty="0"/>
              <a:t>엄시우</a:t>
            </a:r>
            <a:r>
              <a:rPr lang="en-US" altLang="ko-KR" dirty="0"/>
              <a:t>,</a:t>
            </a:r>
            <a:r>
              <a:rPr lang="ko-KR" altLang="en-US" dirty="0"/>
              <a:t> 김현준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심민주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송경주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서화정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dirty="0"/>
              <a:t>3. </a:t>
            </a:r>
            <a:r>
              <a:rPr lang="ko-KR" altLang="en-US" dirty="0"/>
              <a:t>제안 기법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3C7A87-4B83-B543-A7F4-33EA65706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27" y="1447581"/>
            <a:ext cx="9138745" cy="496968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FD8CAB3-5B5E-D74B-827B-3A024704F40E}"/>
              </a:ext>
            </a:extLst>
          </p:cNvPr>
          <p:cNvSpPr/>
          <p:nvPr/>
        </p:nvSpPr>
        <p:spPr>
          <a:xfrm>
            <a:off x="6210520" y="4741138"/>
            <a:ext cx="95140" cy="163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kumimoji="1" lang="ko-Kore-KR" alt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28341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-KR" dirty="0"/>
              <a:t>4.</a:t>
            </a:r>
            <a:r>
              <a:rPr lang="ko-KR" altLang="en-US" dirty="0"/>
              <a:t> 결과</a:t>
            </a:r>
            <a:endParaRPr dirty="0"/>
          </a:p>
        </p:txBody>
      </p:sp>
      <p:sp>
        <p:nvSpPr>
          <p:cNvPr id="59" name="Google Shape;59;p3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675" cy="521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ko-KR" altLang="en-US" sz="2400" dirty="0"/>
              <a:t>대상 프로세서인 </a:t>
            </a:r>
            <a:r>
              <a:rPr lang="en-US" altLang="ko-KR" sz="2400" dirty="0"/>
              <a:t>RISC-V</a:t>
            </a:r>
            <a:r>
              <a:rPr lang="ko-KR" altLang="en-US" sz="2400" dirty="0"/>
              <a:t> 프로세서로는 </a:t>
            </a:r>
            <a:r>
              <a:rPr lang="en-US" sz="2400" dirty="0" err="1"/>
              <a:t>SiFive</a:t>
            </a:r>
            <a:r>
              <a:rPr lang="ko-KR" altLang="en-US" sz="2400" dirty="0"/>
              <a:t>사의 </a:t>
            </a:r>
            <a:r>
              <a:rPr lang="en-US" altLang="ko-KR" sz="2400" dirty="0"/>
              <a:t>HiFive1 Rev B </a:t>
            </a:r>
            <a:r>
              <a:rPr lang="ko-KR" altLang="en-US" sz="2400" dirty="0"/>
              <a:t>플랫폼을 사용하였다</a:t>
            </a:r>
            <a:r>
              <a:rPr lang="en-US" altLang="ko-KR" sz="2400" dirty="0"/>
              <a:t>.</a:t>
            </a:r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ko-KR" altLang="en-US" sz="2400" dirty="0"/>
              <a:t>성능 비교에는 암호 블록당 </a:t>
            </a:r>
            <a:r>
              <a:rPr lang="en-US" altLang="ko-KR" sz="2400" dirty="0"/>
              <a:t>Cycle</a:t>
            </a:r>
            <a:r>
              <a:rPr lang="ko-KR" altLang="en-US" sz="2400" dirty="0"/>
              <a:t> 단위인 </a:t>
            </a:r>
            <a:r>
              <a:rPr lang="en-US" altLang="ko-KR" sz="2400" dirty="0"/>
              <a:t>CPB(Cycle Per Block) 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비교하였다</a:t>
            </a:r>
            <a:r>
              <a:rPr lang="en-US" altLang="ko-KR" sz="2400" dirty="0"/>
              <a:t>.</a:t>
            </a:r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2400" dirty="0" err="1"/>
              <a:t>Fixslicing</a:t>
            </a:r>
            <a:r>
              <a:rPr lang="en-US" sz="2400" dirty="0"/>
              <a:t> AES</a:t>
            </a:r>
            <a:r>
              <a:rPr lang="ko-KR" altLang="en-US" sz="2400" dirty="0"/>
              <a:t> 의 </a:t>
            </a:r>
            <a:r>
              <a:rPr lang="en-US" altLang="ko-KR" sz="2400" dirty="0"/>
              <a:t>CPB</a:t>
            </a:r>
            <a:r>
              <a:rPr lang="ko-KR" altLang="en-US" sz="2400" dirty="0"/>
              <a:t>와 제안하는 기법의 </a:t>
            </a:r>
            <a:r>
              <a:rPr lang="en-US" altLang="ko-KR" sz="2400" dirty="0"/>
              <a:t>CPB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비교한 결과</a:t>
            </a:r>
            <a:r>
              <a:rPr lang="en-US" altLang="ko-KR" sz="2400" dirty="0"/>
              <a:t>.</a:t>
            </a:r>
            <a:endParaRPr lang="en-US" altLang="ko-KR" sz="2000" dirty="0"/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endParaRPr lang="en-US" altLang="ko-KR" sz="2000" dirty="0"/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endParaRPr lang="en-US" altLang="ko-KR" sz="2000" dirty="0"/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endParaRPr lang="en-US" altLang="ko-KR" sz="2000" dirty="0"/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endParaRPr lang="en-US" altLang="ko-KR" sz="2000" dirty="0"/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endParaRPr lang="en-US" altLang="ko-KR" sz="2000" dirty="0"/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ko-KR" altLang="en-US" sz="2400" dirty="0"/>
              <a:t>결과적으로 </a:t>
            </a:r>
            <a:r>
              <a:rPr lang="en-US" altLang="ko-KR" sz="2400" dirty="0"/>
              <a:t>9%</a:t>
            </a:r>
            <a:r>
              <a:rPr lang="ko-KR" altLang="en-US" sz="2400" dirty="0"/>
              <a:t>의 성능 향상을 확인</a:t>
            </a:r>
            <a:r>
              <a:rPr lang="en-US" altLang="ko-KR" sz="2400" dirty="0"/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D79BFC5-315A-284C-90E3-6BF67B855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26072"/>
              </p:ext>
            </p:extLst>
          </p:nvPr>
        </p:nvGraphicFramePr>
        <p:xfrm>
          <a:off x="2032000" y="4025462"/>
          <a:ext cx="8127999" cy="1082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9061771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896915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0166193"/>
                    </a:ext>
                  </a:extLst>
                </a:gridCol>
              </a:tblGrid>
              <a:tr h="541283">
                <a:tc>
                  <a:txBody>
                    <a:bodyPr/>
                    <a:lstStyle/>
                    <a:p>
                      <a:pPr algn="ctr"/>
                      <a:endParaRPr lang="ko-Kore-KR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b="0" dirty="0">
                          <a:solidFill>
                            <a:sysClr val="windowText" lastClr="000000"/>
                          </a:solidFill>
                        </a:rPr>
                        <a:t>Reference</a:t>
                      </a:r>
                      <a:endParaRPr lang="ko-Kore-KR" alt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>
                          <a:solidFill>
                            <a:sysClr val="windowText" lastClr="000000"/>
                          </a:solidFill>
                        </a:rPr>
                        <a:t>Ours</a:t>
                      </a:r>
                      <a:endParaRPr lang="ko-Kore-KR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187163"/>
                  </a:ext>
                </a:extLst>
              </a:tr>
              <a:tr h="5412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>
                          <a:solidFill>
                            <a:sysClr val="windowText" lastClr="000000"/>
                          </a:solidFill>
                        </a:rPr>
                        <a:t>Cycle per block</a:t>
                      </a:r>
                      <a:endParaRPr lang="ko-Kore-KR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>
                          <a:solidFill>
                            <a:sysClr val="windowText" lastClr="000000"/>
                          </a:solidFill>
                        </a:rPr>
                        <a:t>1,398</a:t>
                      </a:r>
                      <a:endParaRPr lang="ko-Kore-KR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b="1" dirty="0">
                          <a:solidFill>
                            <a:sysClr val="windowText" lastClr="000000"/>
                          </a:solidFill>
                        </a:rPr>
                        <a:t>1.283</a:t>
                      </a:r>
                      <a:endParaRPr lang="ko-Kore-KR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710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568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"/>
          <p:cNvSpPr txBox="1">
            <a:spLocks noGrp="1"/>
          </p:cNvSpPr>
          <p:nvPr>
            <p:ph type="body" idx="1"/>
          </p:nvPr>
        </p:nvSpPr>
        <p:spPr>
          <a:xfrm>
            <a:off x="1055592" y="1691017"/>
            <a:ext cx="10071852" cy="71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en-US" altLang="ko-KR" dirty="0"/>
              <a:t>1.</a:t>
            </a:r>
            <a:r>
              <a:rPr lang="ko-KR" altLang="en-US" dirty="0"/>
              <a:t> 주제 소개</a:t>
            </a:r>
            <a:endParaRPr dirty="0"/>
          </a:p>
        </p:txBody>
      </p:sp>
      <p:sp>
        <p:nvSpPr>
          <p:cNvPr id="51" name="Google Shape;51;p2"/>
          <p:cNvSpPr txBox="1">
            <a:spLocks noGrp="1"/>
          </p:cNvSpPr>
          <p:nvPr>
            <p:ph type="body" idx="2"/>
          </p:nvPr>
        </p:nvSpPr>
        <p:spPr>
          <a:xfrm>
            <a:off x="1055592" y="2606858"/>
            <a:ext cx="10071850" cy="71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en-US" altLang="ko-KR" dirty="0"/>
              <a:t>2.</a:t>
            </a:r>
            <a:r>
              <a:rPr lang="ko-KR" altLang="en-US" dirty="0"/>
              <a:t> 관련 연구</a:t>
            </a:r>
            <a:endParaRPr dirty="0"/>
          </a:p>
        </p:txBody>
      </p:sp>
      <p:sp>
        <p:nvSpPr>
          <p:cNvPr id="52" name="Google Shape;52;p2"/>
          <p:cNvSpPr txBox="1">
            <a:spLocks noGrp="1"/>
          </p:cNvSpPr>
          <p:nvPr>
            <p:ph type="body" idx="3"/>
          </p:nvPr>
        </p:nvSpPr>
        <p:spPr>
          <a:xfrm>
            <a:off x="1055592" y="3526039"/>
            <a:ext cx="10071850" cy="71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en-US" altLang="ko-KR" dirty="0"/>
              <a:t>3.</a:t>
            </a:r>
            <a:r>
              <a:rPr lang="ko-KR" altLang="en-US" dirty="0"/>
              <a:t> 제안 기법</a:t>
            </a:r>
            <a:endParaRPr dirty="0"/>
          </a:p>
        </p:txBody>
      </p:sp>
      <p:sp>
        <p:nvSpPr>
          <p:cNvPr id="53" name="Google Shape;53;p2"/>
          <p:cNvSpPr txBox="1">
            <a:spLocks noGrp="1"/>
          </p:cNvSpPr>
          <p:nvPr>
            <p:ph type="body" idx="4"/>
          </p:nvPr>
        </p:nvSpPr>
        <p:spPr>
          <a:xfrm>
            <a:off x="1055593" y="4441880"/>
            <a:ext cx="10071849" cy="71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en-US" altLang="ko-KR" dirty="0"/>
              <a:t>4.</a:t>
            </a:r>
            <a:r>
              <a:rPr lang="ko-KR" altLang="en-US" dirty="0"/>
              <a:t> 결 과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-KR" dirty="0"/>
              <a:t>1.</a:t>
            </a:r>
            <a:r>
              <a:rPr lang="ko-KR" altLang="en-US" dirty="0"/>
              <a:t> 주제 소개</a:t>
            </a:r>
            <a:endParaRPr dirty="0"/>
          </a:p>
        </p:txBody>
      </p:sp>
      <p:sp>
        <p:nvSpPr>
          <p:cNvPr id="59" name="Google Shape;59;p3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2400" dirty="0"/>
              <a:t>AES(</a:t>
            </a:r>
            <a:r>
              <a:rPr lang="en" altLang="ko-Kore-KR" dirty="0"/>
              <a:t>Advanced Encryption Standard</a:t>
            </a:r>
            <a:r>
              <a:rPr lang="en" altLang="ko-Kore-KR" sz="2400" dirty="0"/>
              <a:t>) </a:t>
            </a:r>
            <a:r>
              <a:rPr lang="ko-KR" altLang="en-US" sz="2400" dirty="0"/>
              <a:t>는 전 세계적으로 널리 사용되는 암호</a:t>
            </a:r>
            <a:r>
              <a:rPr lang="en-US" altLang="ko-KR" sz="2400" dirty="0"/>
              <a:t>.</a:t>
            </a:r>
          </a:p>
          <a:p>
            <a:pPr marL="1092200" lvl="1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ko-KR" altLang="en-US" sz="2000" dirty="0"/>
              <a:t>오랫동안 사용 </a:t>
            </a:r>
            <a:r>
              <a:rPr lang="ko-KR" altLang="en-US" sz="2000" dirty="0" err="1"/>
              <a:t>되오면서</a:t>
            </a:r>
            <a:r>
              <a:rPr lang="ko-KR" altLang="en-US" sz="2000" dirty="0"/>
              <a:t> 최적화 연구 또한 상당히 진행됨</a:t>
            </a:r>
            <a:r>
              <a:rPr lang="en-US" altLang="ko-KR" sz="2000" dirty="0"/>
              <a:t>.</a:t>
            </a:r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endParaRPr lang="en-US" altLang="ko-KR" sz="2400" dirty="0"/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altLang="ko-KR" sz="2400" dirty="0" err="1"/>
              <a:t>Fixslicing</a:t>
            </a:r>
            <a:r>
              <a:rPr lang="en-US" altLang="ko-KR" sz="2400" dirty="0"/>
              <a:t> AES </a:t>
            </a:r>
            <a:r>
              <a:rPr lang="ko-KR" altLang="en-US" sz="2400" dirty="0"/>
              <a:t>는 </a:t>
            </a:r>
            <a:r>
              <a:rPr lang="en-US" altLang="ko-KR" sz="2400" dirty="0"/>
              <a:t>2021</a:t>
            </a:r>
            <a:r>
              <a:rPr lang="ko-KR" altLang="en-US" sz="2400" dirty="0"/>
              <a:t>년 발표된 논문으로 </a:t>
            </a:r>
            <a:r>
              <a:rPr lang="en-US" altLang="ko-KR" sz="2400" dirty="0"/>
              <a:t>32-bit</a:t>
            </a:r>
            <a:r>
              <a:rPr lang="ko-KR" altLang="en-US" sz="2400" dirty="0"/>
              <a:t> 플랫폼 상에서 상당한 성능 향상을 보임</a:t>
            </a:r>
            <a:r>
              <a:rPr lang="en-US" altLang="ko-KR" sz="2400" dirty="0"/>
              <a:t>.</a:t>
            </a:r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endParaRPr lang="en-US" altLang="ko-KR" sz="2400" dirty="0"/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ko-KR" altLang="en-US" sz="2400" dirty="0"/>
              <a:t>사전 연산을 통해 </a:t>
            </a:r>
            <a:r>
              <a:rPr lang="en-US" altLang="ko-KR" sz="2400" dirty="0"/>
              <a:t>32-bit RISC-V </a:t>
            </a:r>
            <a:r>
              <a:rPr lang="ko-KR" altLang="en-US" sz="2400" dirty="0"/>
              <a:t>상에서 빠른 </a:t>
            </a:r>
            <a:r>
              <a:rPr lang="en-US" altLang="ko-KR" sz="2400" dirty="0" err="1"/>
              <a:t>Fixslicing</a:t>
            </a:r>
            <a:r>
              <a:rPr lang="en-US" altLang="ko-KR" sz="2400" dirty="0"/>
              <a:t> AES-CTR </a:t>
            </a:r>
            <a:r>
              <a:rPr lang="ko-KR" altLang="en-US" sz="2400" dirty="0"/>
              <a:t>모드 구현을 제안</a:t>
            </a:r>
            <a:r>
              <a:rPr lang="en-US" altLang="ko-KR" sz="2400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-KR" dirty="0"/>
              <a:t>2.</a:t>
            </a:r>
            <a:r>
              <a:rPr lang="ko-KR" altLang="en-US" dirty="0"/>
              <a:t> 관련 연구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AES </a:t>
            </a:r>
            <a:endParaRPr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807D1FA-EA8A-214A-A120-D195E32D8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460601"/>
              </p:ext>
            </p:extLst>
          </p:nvPr>
        </p:nvGraphicFramePr>
        <p:xfrm>
          <a:off x="1230067" y="1612581"/>
          <a:ext cx="1500472" cy="124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118">
                  <a:extLst>
                    <a:ext uri="{9D8B030D-6E8A-4147-A177-3AD203B41FA5}">
                      <a16:colId xmlns:a16="http://schemas.microsoft.com/office/drawing/2014/main" val="3575263758"/>
                    </a:ext>
                  </a:extLst>
                </a:gridCol>
                <a:gridCol w="375118">
                  <a:extLst>
                    <a:ext uri="{9D8B030D-6E8A-4147-A177-3AD203B41FA5}">
                      <a16:colId xmlns:a16="http://schemas.microsoft.com/office/drawing/2014/main" val="3264823371"/>
                    </a:ext>
                  </a:extLst>
                </a:gridCol>
                <a:gridCol w="375118">
                  <a:extLst>
                    <a:ext uri="{9D8B030D-6E8A-4147-A177-3AD203B41FA5}">
                      <a16:colId xmlns:a16="http://schemas.microsoft.com/office/drawing/2014/main" val="1019045527"/>
                    </a:ext>
                  </a:extLst>
                </a:gridCol>
                <a:gridCol w="375118">
                  <a:extLst>
                    <a:ext uri="{9D8B030D-6E8A-4147-A177-3AD203B41FA5}">
                      <a16:colId xmlns:a16="http://schemas.microsoft.com/office/drawing/2014/main" val="1074719698"/>
                    </a:ext>
                  </a:extLst>
                </a:gridCol>
              </a:tblGrid>
              <a:tr h="3109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S0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S4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S8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S12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694148"/>
                  </a:ext>
                </a:extLst>
              </a:tr>
              <a:tr h="3109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S5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S9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S13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071504"/>
                  </a:ext>
                </a:extLst>
              </a:tr>
              <a:tr h="3109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S2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S6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S10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S14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00720"/>
                  </a:ext>
                </a:extLst>
              </a:tr>
              <a:tr h="3109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S3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S7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S11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S15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94601"/>
                  </a:ext>
                </a:extLst>
              </a:tr>
            </a:tbl>
          </a:graphicData>
        </a:graphic>
      </p:graphicFrame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325D5265-7CB0-3549-BD36-782097CDC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297120"/>
              </p:ext>
            </p:extLst>
          </p:nvPr>
        </p:nvGraphicFramePr>
        <p:xfrm>
          <a:off x="3240143" y="1612581"/>
          <a:ext cx="1500472" cy="124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118">
                  <a:extLst>
                    <a:ext uri="{9D8B030D-6E8A-4147-A177-3AD203B41FA5}">
                      <a16:colId xmlns:a16="http://schemas.microsoft.com/office/drawing/2014/main" val="3575263758"/>
                    </a:ext>
                  </a:extLst>
                </a:gridCol>
                <a:gridCol w="375118">
                  <a:extLst>
                    <a:ext uri="{9D8B030D-6E8A-4147-A177-3AD203B41FA5}">
                      <a16:colId xmlns:a16="http://schemas.microsoft.com/office/drawing/2014/main" val="3264823371"/>
                    </a:ext>
                  </a:extLst>
                </a:gridCol>
                <a:gridCol w="375118">
                  <a:extLst>
                    <a:ext uri="{9D8B030D-6E8A-4147-A177-3AD203B41FA5}">
                      <a16:colId xmlns:a16="http://schemas.microsoft.com/office/drawing/2014/main" val="1019045527"/>
                    </a:ext>
                  </a:extLst>
                </a:gridCol>
                <a:gridCol w="375118">
                  <a:extLst>
                    <a:ext uri="{9D8B030D-6E8A-4147-A177-3AD203B41FA5}">
                      <a16:colId xmlns:a16="http://schemas.microsoft.com/office/drawing/2014/main" val="1074719698"/>
                    </a:ext>
                  </a:extLst>
                </a:gridCol>
              </a:tblGrid>
              <a:tr h="3109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S0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S4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S8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S12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694148"/>
                  </a:ext>
                </a:extLst>
              </a:tr>
              <a:tr h="3109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S5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S9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S13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071504"/>
                  </a:ext>
                </a:extLst>
              </a:tr>
              <a:tr h="3109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S2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S6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S10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S14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00720"/>
                  </a:ext>
                </a:extLst>
              </a:tr>
              <a:tr h="3109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S3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S7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S11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S15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94601"/>
                  </a:ext>
                </a:extLst>
              </a:tr>
            </a:tbl>
          </a:graphicData>
        </a:graphic>
      </p:graphicFrame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E67519E1-6E71-BF48-9BD4-290AFBA2F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984150"/>
              </p:ext>
            </p:extLst>
          </p:nvPr>
        </p:nvGraphicFramePr>
        <p:xfrm>
          <a:off x="5250219" y="1612581"/>
          <a:ext cx="1500472" cy="124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118">
                  <a:extLst>
                    <a:ext uri="{9D8B030D-6E8A-4147-A177-3AD203B41FA5}">
                      <a16:colId xmlns:a16="http://schemas.microsoft.com/office/drawing/2014/main" val="3575263758"/>
                    </a:ext>
                  </a:extLst>
                </a:gridCol>
                <a:gridCol w="375118">
                  <a:extLst>
                    <a:ext uri="{9D8B030D-6E8A-4147-A177-3AD203B41FA5}">
                      <a16:colId xmlns:a16="http://schemas.microsoft.com/office/drawing/2014/main" val="3264823371"/>
                    </a:ext>
                  </a:extLst>
                </a:gridCol>
                <a:gridCol w="375118">
                  <a:extLst>
                    <a:ext uri="{9D8B030D-6E8A-4147-A177-3AD203B41FA5}">
                      <a16:colId xmlns:a16="http://schemas.microsoft.com/office/drawing/2014/main" val="1019045527"/>
                    </a:ext>
                  </a:extLst>
                </a:gridCol>
                <a:gridCol w="375118">
                  <a:extLst>
                    <a:ext uri="{9D8B030D-6E8A-4147-A177-3AD203B41FA5}">
                      <a16:colId xmlns:a16="http://schemas.microsoft.com/office/drawing/2014/main" val="1074719698"/>
                    </a:ext>
                  </a:extLst>
                </a:gridCol>
              </a:tblGrid>
              <a:tr h="3109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S0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S4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S8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S12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694148"/>
                  </a:ext>
                </a:extLst>
              </a:tr>
              <a:tr h="3109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S5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S9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S13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071504"/>
                  </a:ext>
                </a:extLst>
              </a:tr>
              <a:tr h="3109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S10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S14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S2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S6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00720"/>
                  </a:ext>
                </a:extLst>
              </a:tr>
              <a:tr h="3109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S15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S3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S7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S11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94601"/>
                  </a:ext>
                </a:extLst>
              </a:tr>
            </a:tbl>
          </a:graphicData>
        </a:graphic>
      </p:graphicFrame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178DA63C-028B-3A4F-979A-022E29D0B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890084"/>
              </p:ext>
            </p:extLst>
          </p:nvPr>
        </p:nvGraphicFramePr>
        <p:xfrm>
          <a:off x="7260295" y="1612581"/>
          <a:ext cx="1500472" cy="124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118">
                  <a:extLst>
                    <a:ext uri="{9D8B030D-6E8A-4147-A177-3AD203B41FA5}">
                      <a16:colId xmlns:a16="http://schemas.microsoft.com/office/drawing/2014/main" val="3575263758"/>
                    </a:ext>
                  </a:extLst>
                </a:gridCol>
                <a:gridCol w="375118">
                  <a:extLst>
                    <a:ext uri="{9D8B030D-6E8A-4147-A177-3AD203B41FA5}">
                      <a16:colId xmlns:a16="http://schemas.microsoft.com/office/drawing/2014/main" val="3264823371"/>
                    </a:ext>
                  </a:extLst>
                </a:gridCol>
                <a:gridCol w="375118">
                  <a:extLst>
                    <a:ext uri="{9D8B030D-6E8A-4147-A177-3AD203B41FA5}">
                      <a16:colId xmlns:a16="http://schemas.microsoft.com/office/drawing/2014/main" val="1019045527"/>
                    </a:ext>
                  </a:extLst>
                </a:gridCol>
                <a:gridCol w="375118">
                  <a:extLst>
                    <a:ext uri="{9D8B030D-6E8A-4147-A177-3AD203B41FA5}">
                      <a16:colId xmlns:a16="http://schemas.microsoft.com/office/drawing/2014/main" val="1074719698"/>
                    </a:ext>
                  </a:extLst>
                </a:gridCol>
              </a:tblGrid>
              <a:tr h="3109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S0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S4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S8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S12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694148"/>
                  </a:ext>
                </a:extLst>
              </a:tr>
              <a:tr h="3109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S5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S9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S13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071504"/>
                  </a:ext>
                </a:extLst>
              </a:tr>
              <a:tr h="3109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S2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S6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S10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S14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00720"/>
                  </a:ext>
                </a:extLst>
              </a:tr>
              <a:tr h="3109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S3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S7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S11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S15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946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2FDF7E5-8090-3848-A1F1-A53DFE01DF7C}"/>
              </a:ext>
            </a:extLst>
          </p:cNvPr>
          <p:cNvSpPr txBox="1"/>
          <p:nvPr/>
        </p:nvSpPr>
        <p:spPr>
          <a:xfrm>
            <a:off x="2492943" y="1137355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SubBytes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111AA-1234-D540-83D7-E8A4F83115D1}"/>
              </a:ext>
            </a:extLst>
          </p:cNvPr>
          <p:cNvSpPr txBox="1"/>
          <p:nvPr/>
        </p:nvSpPr>
        <p:spPr>
          <a:xfrm>
            <a:off x="4489409" y="1137355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ShiftRows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6ADEB-B8C6-984A-94E2-8F78D41DBBB0}"/>
              </a:ext>
            </a:extLst>
          </p:cNvPr>
          <p:cNvSpPr txBox="1"/>
          <p:nvPr/>
        </p:nvSpPr>
        <p:spPr>
          <a:xfrm>
            <a:off x="6344037" y="1137356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MixColumns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36449-D594-BD45-8B87-260C19C9C668}"/>
              </a:ext>
            </a:extLst>
          </p:cNvPr>
          <p:cNvSpPr txBox="1"/>
          <p:nvPr/>
        </p:nvSpPr>
        <p:spPr>
          <a:xfrm>
            <a:off x="8246070" y="1137357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AddroundKeys</a:t>
            </a:r>
            <a:endParaRPr kumimoji="1" lang="ko-Kore-KR" altLang="en-US" dirty="0"/>
          </a:p>
        </p:txBody>
      </p:sp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2FBD807B-500A-6248-A649-AB9D782B8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20410"/>
              </p:ext>
            </p:extLst>
          </p:nvPr>
        </p:nvGraphicFramePr>
        <p:xfrm>
          <a:off x="9270371" y="1612581"/>
          <a:ext cx="1500472" cy="124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118">
                  <a:extLst>
                    <a:ext uri="{9D8B030D-6E8A-4147-A177-3AD203B41FA5}">
                      <a16:colId xmlns:a16="http://schemas.microsoft.com/office/drawing/2014/main" val="3575263758"/>
                    </a:ext>
                  </a:extLst>
                </a:gridCol>
                <a:gridCol w="375118">
                  <a:extLst>
                    <a:ext uri="{9D8B030D-6E8A-4147-A177-3AD203B41FA5}">
                      <a16:colId xmlns:a16="http://schemas.microsoft.com/office/drawing/2014/main" val="3264823371"/>
                    </a:ext>
                  </a:extLst>
                </a:gridCol>
                <a:gridCol w="375118">
                  <a:extLst>
                    <a:ext uri="{9D8B030D-6E8A-4147-A177-3AD203B41FA5}">
                      <a16:colId xmlns:a16="http://schemas.microsoft.com/office/drawing/2014/main" val="1019045527"/>
                    </a:ext>
                  </a:extLst>
                </a:gridCol>
                <a:gridCol w="375118">
                  <a:extLst>
                    <a:ext uri="{9D8B030D-6E8A-4147-A177-3AD203B41FA5}">
                      <a16:colId xmlns:a16="http://schemas.microsoft.com/office/drawing/2014/main" val="1074719698"/>
                    </a:ext>
                  </a:extLst>
                </a:gridCol>
              </a:tblGrid>
              <a:tr h="3109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S0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S4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S8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S12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694148"/>
                  </a:ext>
                </a:extLst>
              </a:tr>
              <a:tr h="3109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S5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S9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S13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071504"/>
                  </a:ext>
                </a:extLst>
              </a:tr>
              <a:tr h="3109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S2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S6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S10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S14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00720"/>
                  </a:ext>
                </a:extLst>
              </a:tr>
              <a:tr h="3109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S3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S7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S11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ysClr val="windowText" lastClr="000000"/>
                          </a:solidFill>
                        </a:rPr>
                        <a:t>S15</a:t>
                      </a:r>
                      <a:endParaRPr lang="ko-Kore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94601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C4EFDC0-9127-C040-B8A7-E68665909251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2730539" y="2234527"/>
            <a:ext cx="5096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868EB7-2F50-6847-A92A-C456B914AB2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615" y="2234527"/>
            <a:ext cx="5096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990E7F5-EEE7-824E-9D21-0517DFB2C68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750691" y="2234527"/>
            <a:ext cx="5096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B3045F8-A789-0B42-8246-116F59F80A8F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8760767" y="2234527"/>
            <a:ext cx="5096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208329-226F-6A4B-9DDF-D4C2CC1C8F19}"/>
              </a:ext>
            </a:extLst>
          </p:cNvPr>
          <p:cNvSpPr/>
          <p:nvPr/>
        </p:nvSpPr>
        <p:spPr>
          <a:xfrm>
            <a:off x="3855467" y="2955776"/>
            <a:ext cx="269823" cy="269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6C5CD2-69DB-F54C-B5BA-805D24D84D99}"/>
              </a:ext>
            </a:extLst>
          </p:cNvPr>
          <p:cNvSpPr/>
          <p:nvPr/>
        </p:nvSpPr>
        <p:spPr>
          <a:xfrm>
            <a:off x="9885695" y="2940786"/>
            <a:ext cx="269823" cy="269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K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5" name="왼쪽 화살표[L] 24">
            <a:extLst>
              <a:ext uri="{FF2B5EF4-FFF2-40B4-BE49-F238E27FC236}">
                <a16:creationId xmlns:a16="http://schemas.microsoft.com/office/drawing/2014/main" id="{5AF98E9A-5C29-6845-BDB1-A3FFBB47B246}"/>
              </a:ext>
            </a:extLst>
          </p:cNvPr>
          <p:cNvSpPr/>
          <p:nvPr/>
        </p:nvSpPr>
        <p:spPr>
          <a:xfrm>
            <a:off x="5250219" y="2940786"/>
            <a:ext cx="1500472" cy="139693"/>
          </a:xfrm>
          <a:prstGeom prst="leftArrow">
            <a:avLst>
              <a:gd name="adj1" fmla="val 50000"/>
              <a:gd name="adj2" fmla="val 135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왼쪽 화살표[L] 28">
            <a:extLst>
              <a:ext uri="{FF2B5EF4-FFF2-40B4-BE49-F238E27FC236}">
                <a16:creationId xmlns:a16="http://schemas.microsoft.com/office/drawing/2014/main" id="{F7AFB9F1-343C-624D-B092-7CA3A40BAF3B}"/>
              </a:ext>
            </a:extLst>
          </p:cNvPr>
          <p:cNvSpPr/>
          <p:nvPr/>
        </p:nvSpPr>
        <p:spPr>
          <a:xfrm rot="5400000">
            <a:off x="7260294" y="2164681"/>
            <a:ext cx="1500472" cy="139693"/>
          </a:xfrm>
          <a:prstGeom prst="leftArrow">
            <a:avLst>
              <a:gd name="adj1" fmla="val 50000"/>
              <a:gd name="adj2" fmla="val 135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Google Shape;59;p3">
            <a:extLst>
              <a:ext uri="{FF2B5EF4-FFF2-40B4-BE49-F238E27FC236}">
                <a16:creationId xmlns:a16="http://schemas.microsoft.com/office/drawing/2014/main" id="{8CFC9DEB-1C60-EF46-9AB6-18C5499DB1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162" y="4001528"/>
            <a:ext cx="11369675" cy="260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2400" dirty="0"/>
              <a:t>Block size : 128-bit</a:t>
            </a:r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2400" dirty="0"/>
              <a:t>Key size : 128, 192, 256 – bit</a:t>
            </a:r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2400" dirty="0"/>
              <a:t>Round : 10, 12, 14</a:t>
            </a:r>
            <a:endParaRPr sz="2400" dirty="0"/>
          </a:p>
        </p:txBody>
      </p:sp>
      <p:pic>
        <p:nvPicPr>
          <p:cNvPr id="2049" name="Picture 1" descr="page2image49099360">
            <a:extLst>
              <a:ext uri="{FF2B5EF4-FFF2-40B4-BE49-F238E27FC236}">
                <a16:creationId xmlns:a16="http://schemas.microsoft.com/office/drawing/2014/main" id="{D380431D-172A-8A45-86EA-4C7C70BBB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472" y="3871398"/>
            <a:ext cx="4085371" cy="241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463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ko-KR" dirty="0"/>
              <a:t>2.</a:t>
            </a:r>
            <a:r>
              <a:rPr lang="ko-KR" altLang="en-US" dirty="0"/>
              <a:t> 관련 연구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Fixslicing</a:t>
            </a:r>
            <a:r>
              <a:rPr lang="en-US" altLang="ko-KR" dirty="0"/>
              <a:t> AES</a:t>
            </a:r>
            <a:endParaRPr dirty="0"/>
          </a:p>
        </p:txBody>
      </p:sp>
      <p:sp>
        <p:nvSpPr>
          <p:cNvPr id="59" name="Google Shape;59;p3"/>
          <p:cNvSpPr txBox="1">
            <a:spLocks noGrp="1"/>
          </p:cNvSpPr>
          <p:nvPr>
            <p:ph type="body" idx="1"/>
          </p:nvPr>
        </p:nvSpPr>
        <p:spPr>
          <a:xfrm>
            <a:off x="411163" y="1152525"/>
            <a:ext cx="11369675" cy="505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2400" dirty="0" err="1"/>
              <a:t>Bitsliced</a:t>
            </a:r>
            <a:r>
              <a:rPr lang="en-US" sz="2400" dirty="0"/>
              <a:t> AES </a:t>
            </a:r>
            <a:r>
              <a:rPr lang="ko-KR" altLang="en-US" sz="2400" dirty="0"/>
              <a:t>에서 </a:t>
            </a:r>
            <a:r>
              <a:rPr lang="en-US" altLang="ko-KR" sz="2400" dirty="0" err="1"/>
              <a:t>Shiftrows</a:t>
            </a:r>
            <a:r>
              <a:rPr lang="ko-KR" altLang="en-US" sz="2400" dirty="0"/>
              <a:t> 계층이 전체 성능의 </a:t>
            </a:r>
            <a:r>
              <a:rPr lang="en-US" altLang="ko-KR" sz="2400" dirty="0"/>
              <a:t>38%</a:t>
            </a:r>
            <a:r>
              <a:rPr lang="ko-KR" altLang="en-US" sz="2400" dirty="0"/>
              <a:t>에 해당한다</a:t>
            </a:r>
            <a:r>
              <a:rPr lang="en-US" altLang="ko-KR" sz="2400" dirty="0"/>
              <a:t>.</a:t>
            </a:r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2400" dirty="0" err="1"/>
              <a:t>Fixslicing</a:t>
            </a:r>
            <a:r>
              <a:rPr lang="en-US" sz="2400" dirty="0"/>
              <a:t> AES</a:t>
            </a:r>
            <a:r>
              <a:rPr lang="ko-KR" altLang="en-US" sz="2400" dirty="0"/>
              <a:t> 에서는 </a:t>
            </a:r>
            <a:r>
              <a:rPr lang="en-US" altLang="ko-KR" sz="2400" dirty="0" err="1"/>
              <a:t>Shiftrows</a:t>
            </a:r>
            <a:r>
              <a:rPr lang="ko-KR" altLang="en-US" sz="2400" dirty="0"/>
              <a:t> 계층의 비용을 최소화 하기 위해 </a:t>
            </a:r>
            <a:r>
              <a:rPr lang="en-US" altLang="ko-KR" sz="2400" dirty="0" err="1"/>
              <a:t>Shiftrows</a:t>
            </a:r>
            <a:r>
              <a:rPr lang="ko-KR" altLang="en-US" sz="2400" dirty="0"/>
              <a:t> 계층을 생략하고 여러 라운드에서 </a:t>
            </a:r>
            <a:r>
              <a:rPr lang="en-US" altLang="ko-KR" sz="2400" dirty="0" err="1"/>
              <a:t>Shiftrows</a:t>
            </a:r>
            <a:r>
              <a:rPr lang="en-US" altLang="ko-KR" sz="2400" dirty="0"/>
              <a:t> </a:t>
            </a:r>
            <a:r>
              <a:rPr lang="ko-KR" altLang="en-US" sz="2400" dirty="0"/>
              <a:t>계층 생략을 대체 표현한다</a:t>
            </a:r>
            <a:r>
              <a:rPr lang="en-US" altLang="ko-KR" sz="2400" dirty="0"/>
              <a:t>.</a:t>
            </a:r>
          </a:p>
          <a:p>
            <a:pPr marL="1092200" lvl="1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ko-KR" altLang="en-US" sz="2000" dirty="0"/>
              <a:t>이 역할을 위해 서로 다른 </a:t>
            </a:r>
            <a:r>
              <a:rPr lang="en-US" altLang="ko-KR" sz="2000" dirty="0"/>
              <a:t>4</a:t>
            </a:r>
            <a:r>
              <a:rPr lang="ko-KR" altLang="en-US" sz="2000" dirty="0"/>
              <a:t>개의 </a:t>
            </a:r>
            <a:r>
              <a:rPr lang="en-US" altLang="ko-KR" sz="2000" dirty="0" err="1"/>
              <a:t>Mixcolumns</a:t>
            </a:r>
            <a:r>
              <a:rPr lang="ko-KR" altLang="en-US" sz="2000" dirty="0"/>
              <a:t> 계층을 구현</a:t>
            </a:r>
            <a:endParaRPr lang="en-US" altLang="ko-KR" sz="2000" dirty="0"/>
          </a:p>
          <a:p>
            <a:pPr marL="1092200" lvl="1" indent="-457200">
              <a:lnSpc>
                <a:spcPct val="150000"/>
              </a:lnSpc>
              <a:spcBef>
                <a:spcPts val="0"/>
              </a:spcBef>
              <a:buSzPts val="2800"/>
            </a:pPr>
            <a:endParaRPr lang="en-US" sz="2000" dirty="0"/>
          </a:p>
          <a:p>
            <a:pPr marL="1092200" lvl="1" indent="-457200">
              <a:lnSpc>
                <a:spcPct val="150000"/>
              </a:lnSpc>
              <a:spcBef>
                <a:spcPts val="0"/>
              </a:spcBef>
              <a:buSzPts val="2800"/>
            </a:pPr>
            <a:endParaRPr lang="en-US" sz="2000" dirty="0"/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ko-KR" altLang="en-US" sz="2400" dirty="0"/>
              <a:t>결과적으로 </a:t>
            </a:r>
            <a:r>
              <a:rPr lang="en-US" altLang="ko-KR" sz="2400" dirty="0" err="1"/>
              <a:t>Bitslice</a:t>
            </a:r>
            <a:r>
              <a:rPr lang="en-US" altLang="ko-KR" sz="2400" dirty="0"/>
              <a:t> </a:t>
            </a:r>
            <a:r>
              <a:rPr lang="ko-KR" altLang="en-US" sz="2400" dirty="0"/>
              <a:t>기법에 비해 이론적으로 </a:t>
            </a:r>
            <a:r>
              <a:rPr lang="ko-KR" altLang="en-US" sz="2400" dirty="0" err="1"/>
              <a:t>연산량이</a:t>
            </a:r>
            <a:r>
              <a:rPr lang="ko-KR" altLang="en-US" sz="2400" dirty="0"/>
              <a:t> </a:t>
            </a:r>
            <a:r>
              <a:rPr lang="en-US" altLang="ko-KR" sz="2400" dirty="0"/>
              <a:t>56%</a:t>
            </a:r>
            <a:r>
              <a:rPr lang="ko-KR" altLang="en-US" sz="2400" dirty="0"/>
              <a:t> 감소하는 효과를 보이지만</a:t>
            </a:r>
            <a:r>
              <a:rPr lang="en-US" altLang="ko-KR" sz="2400" dirty="0"/>
              <a:t>,</a:t>
            </a:r>
            <a:r>
              <a:rPr lang="ko-KR" altLang="en-US" sz="2400" dirty="0"/>
              <a:t> 코드의 길이가 증가하는 단점이 존재</a:t>
            </a:r>
            <a:r>
              <a:rPr lang="en-US" altLang="ko-KR" sz="2400" dirty="0"/>
              <a:t>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1036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ore-KR" dirty="0"/>
              <a:t>2. </a:t>
            </a:r>
            <a:r>
              <a:rPr lang="ko-KR" altLang="en-US" dirty="0"/>
              <a:t>관련 연구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Fixslicing</a:t>
            </a:r>
            <a:r>
              <a:rPr lang="ko-KR" altLang="en-US" dirty="0"/>
              <a:t> </a:t>
            </a:r>
            <a:r>
              <a:rPr lang="en-US" altLang="ko-KR" dirty="0"/>
              <a:t>AES</a:t>
            </a:r>
            <a:endParaRPr dirty="0"/>
          </a:p>
        </p:txBody>
      </p:sp>
      <p:pic>
        <p:nvPicPr>
          <p:cNvPr id="1025" name="Picture 1" descr="page3image49045008">
            <a:extLst>
              <a:ext uri="{FF2B5EF4-FFF2-40B4-BE49-F238E27FC236}">
                <a16:creationId xmlns:a16="http://schemas.microsoft.com/office/drawing/2014/main" id="{6797E13C-57FB-394E-8F84-3EFC06C00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057" y="1978572"/>
            <a:ext cx="4744389" cy="290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" descr="page2image49099360">
            <a:extLst>
              <a:ext uri="{FF2B5EF4-FFF2-40B4-BE49-F238E27FC236}">
                <a16:creationId xmlns:a16="http://schemas.microsoft.com/office/drawing/2014/main" id="{7A35107C-6797-EA49-92CD-F7556016F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62" y="1978572"/>
            <a:ext cx="4744389" cy="290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9B0029-178A-A641-8260-CD596113F830}"/>
              </a:ext>
            </a:extLst>
          </p:cNvPr>
          <p:cNvSpPr txBox="1"/>
          <p:nvPr/>
        </p:nvSpPr>
        <p:spPr>
          <a:xfrm>
            <a:off x="2618366" y="5171089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AES </a:t>
            </a:r>
            <a:r>
              <a:rPr kumimoji="1" lang="ko-Kore-KR" altLang="en-US" dirty="0"/>
              <a:t>알고리즘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D7834-29F1-FB4E-BCCA-ED195FFF883A}"/>
              </a:ext>
            </a:extLst>
          </p:cNvPr>
          <p:cNvSpPr txBox="1"/>
          <p:nvPr/>
        </p:nvSpPr>
        <p:spPr>
          <a:xfrm>
            <a:off x="8077123" y="5171088"/>
            <a:ext cx="2100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Fixslicing</a:t>
            </a:r>
            <a:r>
              <a:rPr kumimoji="1" lang="en-US" altLang="ko-Kore-KR" dirty="0"/>
              <a:t> AES </a:t>
            </a:r>
            <a:r>
              <a:rPr kumimoji="1" lang="ko-KR" altLang="en-US" dirty="0"/>
              <a:t>알고리즘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42111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dirty="0"/>
              <a:t>2. </a:t>
            </a:r>
            <a:r>
              <a:rPr lang="ko-KR" altLang="en-US" dirty="0"/>
              <a:t>관련 연구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Fixslicing</a:t>
            </a:r>
            <a:r>
              <a:rPr lang="ko-KR" altLang="en-US" dirty="0"/>
              <a:t> </a:t>
            </a:r>
            <a:r>
              <a:rPr lang="en-US" altLang="ko-KR" dirty="0"/>
              <a:t>AES</a:t>
            </a:r>
            <a:endParaRPr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AC2242C-E15A-B045-8BED-49241A7A7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482215"/>
              </p:ext>
            </p:extLst>
          </p:nvPr>
        </p:nvGraphicFramePr>
        <p:xfrm>
          <a:off x="1113148" y="1833812"/>
          <a:ext cx="2101276" cy="1992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319">
                  <a:extLst>
                    <a:ext uri="{9D8B030D-6E8A-4147-A177-3AD203B41FA5}">
                      <a16:colId xmlns:a16="http://schemas.microsoft.com/office/drawing/2014/main" val="3739343212"/>
                    </a:ext>
                  </a:extLst>
                </a:gridCol>
                <a:gridCol w="525319">
                  <a:extLst>
                    <a:ext uri="{9D8B030D-6E8A-4147-A177-3AD203B41FA5}">
                      <a16:colId xmlns:a16="http://schemas.microsoft.com/office/drawing/2014/main" val="4240677376"/>
                    </a:ext>
                  </a:extLst>
                </a:gridCol>
                <a:gridCol w="525319">
                  <a:extLst>
                    <a:ext uri="{9D8B030D-6E8A-4147-A177-3AD203B41FA5}">
                      <a16:colId xmlns:a16="http://schemas.microsoft.com/office/drawing/2014/main" val="3327570872"/>
                    </a:ext>
                  </a:extLst>
                </a:gridCol>
                <a:gridCol w="525319">
                  <a:extLst>
                    <a:ext uri="{9D8B030D-6E8A-4147-A177-3AD203B41FA5}">
                      <a16:colId xmlns:a16="http://schemas.microsoft.com/office/drawing/2014/main" val="470804100"/>
                    </a:ext>
                  </a:extLst>
                </a:gridCol>
              </a:tblGrid>
              <a:tr h="49802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A0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A4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A8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A12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286116"/>
                  </a:ext>
                </a:extLst>
              </a:tr>
              <a:tr h="49802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A1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A5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A9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A13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270643"/>
                  </a:ext>
                </a:extLst>
              </a:tr>
              <a:tr h="49802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A2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A6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A10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A14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36968"/>
                  </a:ext>
                </a:extLst>
              </a:tr>
              <a:tr h="49802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A3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A7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A11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A15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023977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87FDF69C-B90F-8D46-B135-12F56E86C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647981"/>
              </p:ext>
            </p:extLst>
          </p:nvPr>
        </p:nvGraphicFramePr>
        <p:xfrm>
          <a:off x="1113148" y="4246968"/>
          <a:ext cx="2101276" cy="1992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319">
                  <a:extLst>
                    <a:ext uri="{9D8B030D-6E8A-4147-A177-3AD203B41FA5}">
                      <a16:colId xmlns:a16="http://schemas.microsoft.com/office/drawing/2014/main" val="3739343212"/>
                    </a:ext>
                  </a:extLst>
                </a:gridCol>
                <a:gridCol w="525319">
                  <a:extLst>
                    <a:ext uri="{9D8B030D-6E8A-4147-A177-3AD203B41FA5}">
                      <a16:colId xmlns:a16="http://schemas.microsoft.com/office/drawing/2014/main" val="4240677376"/>
                    </a:ext>
                  </a:extLst>
                </a:gridCol>
                <a:gridCol w="525319">
                  <a:extLst>
                    <a:ext uri="{9D8B030D-6E8A-4147-A177-3AD203B41FA5}">
                      <a16:colId xmlns:a16="http://schemas.microsoft.com/office/drawing/2014/main" val="3327570872"/>
                    </a:ext>
                  </a:extLst>
                </a:gridCol>
                <a:gridCol w="525319">
                  <a:extLst>
                    <a:ext uri="{9D8B030D-6E8A-4147-A177-3AD203B41FA5}">
                      <a16:colId xmlns:a16="http://schemas.microsoft.com/office/drawing/2014/main" val="470804100"/>
                    </a:ext>
                  </a:extLst>
                </a:gridCol>
              </a:tblGrid>
              <a:tr h="49802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B0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B4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B8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B12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286116"/>
                  </a:ext>
                </a:extLst>
              </a:tr>
              <a:tr h="49802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B1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B5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B9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B13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270643"/>
                  </a:ext>
                </a:extLst>
              </a:tr>
              <a:tr h="49802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B2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B6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B10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B14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36968"/>
                  </a:ext>
                </a:extLst>
              </a:tr>
              <a:tr h="49802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B3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B7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B11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B15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02397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4A5E88-DDF7-624A-9C79-E7E5265C4C27}"/>
              </a:ext>
            </a:extLst>
          </p:cNvPr>
          <p:cNvSpPr txBox="1"/>
          <p:nvPr/>
        </p:nvSpPr>
        <p:spPr>
          <a:xfrm>
            <a:off x="844706" y="18806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FC0EC-8061-E641-86C7-242ECF00513D}"/>
              </a:ext>
            </a:extLst>
          </p:cNvPr>
          <p:cNvSpPr txBox="1"/>
          <p:nvPr/>
        </p:nvSpPr>
        <p:spPr>
          <a:xfrm>
            <a:off x="844705" y="24079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3F1C0C-7367-7D43-A66C-572D55771BF0}"/>
              </a:ext>
            </a:extLst>
          </p:cNvPr>
          <p:cNvSpPr txBox="1"/>
          <p:nvPr/>
        </p:nvSpPr>
        <p:spPr>
          <a:xfrm>
            <a:off x="844705" y="28824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74AD5E-B610-EE48-BD11-345A4979D0C3}"/>
              </a:ext>
            </a:extLst>
          </p:cNvPr>
          <p:cNvSpPr txBox="1"/>
          <p:nvPr/>
        </p:nvSpPr>
        <p:spPr>
          <a:xfrm>
            <a:off x="844704" y="34097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3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4CF3C-A730-E843-8F28-D84AAB5342B6}"/>
              </a:ext>
            </a:extLst>
          </p:cNvPr>
          <p:cNvSpPr txBox="1"/>
          <p:nvPr/>
        </p:nvSpPr>
        <p:spPr>
          <a:xfrm>
            <a:off x="844704" y="42794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F68A0-4490-2D44-9CA0-0347E43915F6}"/>
              </a:ext>
            </a:extLst>
          </p:cNvPr>
          <p:cNvSpPr txBox="1"/>
          <p:nvPr/>
        </p:nvSpPr>
        <p:spPr>
          <a:xfrm>
            <a:off x="844703" y="48067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E75F4-75C1-1A49-812D-A01953606D5D}"/>
              </a:ext>
            </a:extLst>
          </p:cNvPr>
          <p:cNvSpPr txBox="1"/>
          <p:nvPr/>
        </p:nvSpPr>
        <p:spPr>
          <a:xfrm>
            <a:off x="844703" y="52811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5F0FF1-190C-E144-8BCE-0AC390AF49AC}"/>
              </a:ext>
            </a:extLst>
          </p:cNvPr>
          <p:cNvSpPr txBox="1"/>
          <p:nvPr/>
        </p:nvSpPr>
        <p:spPr>
          <a:xfrm>
            <a:off x="844702" y="58085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3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478B2D-63D3-A242-BBAA-38A2B1BF5AF5}"/>
              </a:ext>
            </a:extLst>
          </p:cNvPr>
          <p:cNvSpPr txBox="1"/>
          <p:nvPr/>
        </p:nvSpPr>
        <p:spPr>
          <a:xfrm>
            <a:off x="1215888" y="15113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6DA907-D0D1-FD4E-930A-7E411034C94D}"/>
              </a:ext>
            </a:extLst>
          </p:cNvPr>
          <p:cNvSpPr txBox="1"/>
          <p:nvPr/>
        </p:nvSpPr>
        <p:spPr>
          <a:xfrm>
            <a:off x="1744145" y="15042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A22854-FE48-FD41-B215-A4112DCC08FC}"/>
              </a:ext>
            </a:extLst>
          </p:cNvPr>
          <p:cNvSpPr txBox="1"/>
          <p:nvPr/>
        </p:nvSpPr>
        <p:spPr>
          <a:xfrm>
            <a:off x="2272402" y="15076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1C132A-E81B-9D49-882B-77B8762ECD25}"/>
              </a:ext>
            </a:extLst>
          </p:cNvPr>
          <p:cNvSpPr txBox="1"/>
          <p:nvPr/>
        </p:nvSpPr>
        <p:spPr>
          <a:xfrm>
            <a:off x="2800659" y="15042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3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7C95B8-EF2E-2A48-BBEB-845C6C997A83}"/>
              </a:ext>
            </a:extLst>
          </p:cNvPr>
          <p:cNvSpPr txBox="1"/>
          <p:nvPr/>
        </p:nvSpPr>
        <p:spPr>
          <a:xfrm>
            <a:off x="1215888" y="39101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CB88DC-A401-0E4C-8AF4-C4A619079252}"/>
              </a:ext>
            </a:extLst>
          </p:cNvPr>
          <p:cNvSpPr txBox="1"/>
          <p:nvPr/>
        </p:nvSpPr>
        <p:spPr>
          <a:xfrm>
            <a:off x="1744145" y="39030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0A86A6-2E1F-6240-AC6E-8DD689C76982}"/>
              </a:ext>
            </a:extLst>
          </p:cNvPr>
          <p:cNvSpPr txBox="1"/>
          <p:nvPr/>
        </p:nvSpPr>
        <p:spPr>
          <a:xfrm>
            <a:off x="2272402" y="39064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FA2FD9-7634-B44B-A2C0-E99D43765533}"/>
              </a:ext>
            </a:extLst>
          </p:cNvPr>
          <p:cNvSpPr txBox="1"/>
          <p:nvPr/>
        </p:nvSpPr>
        <p:spPr>
          <a:xfrm>
            <a:off x="2800659" y="39030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3</a:t>
            </a:r>
            <a:endParaRPr kumimoji="1" lang="ko-Kore-KR" altLang="en-US" dirty="0"/>
          </a:p>
        </p:txBody>
      </p:sp>
      <p:graphicFrame>
        <p:nvGraphicFramePr>
          <p:cNvPr id="22" name="표 27">
            <a:extLst>
              <a:ext uri="{FF2B5EF4-FFF2-40B4-BE49-F238E27FC236}">
                <a16:creationId xmlns:a16="http://schemas.microsoft.com/office/drawing/2014/main" id="{B9B65A93-8CA9-5747-BDEC-45C5F47AE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821503"/>
              </p:ext>
            </p:extLst>
          </p:nvPr>
        </p:nvGraphicFramePr>
        <p:xfrm>
          <a:off x="3652080" y="2635695"/>
          <a:ext cx="8128000" cy="246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368861469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178371928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25005046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60836666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95240245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2394519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53923837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67874275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1062333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88247810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04157047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299737989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174571588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584954249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65296347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524060546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95125212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14805471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28933954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963731815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953845175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874585188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71840103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77287262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64747369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18222892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561422996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908767979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318888599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096024996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84781522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101790228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ROW3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ROW2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ROW1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ROW0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80914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COL0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COL1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COL2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COL3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COL0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COL1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COL2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COL3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COL0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COL1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COL2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COL3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COL0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COL1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COL2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COL3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58444"/>
                  </a:ext>
                </a:extLst>
              </a:tr>
              <a:tr h="163872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A03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B03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A07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B07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A11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B11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A15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B15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A02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B02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A06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B06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A10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B10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A14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B14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A01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B01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A05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B05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A09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B09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A13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B13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A00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B00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A04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B04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A08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B08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A12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B12</a:t>
                      </a:r>
                      <a:endParaRPr lang="ko-Kore-KR" altLang="en-US" dirty="0"/>
                    </a:p>
                  </a:txBody>
                  <a:tcPr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650014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7CA534-9BC3-AE4A-B64D-2752FA510E68}"/>
              </a:ext>
            </a:extLst>
          </p:cNvPr>
          <p:cNvSpPr/>
          <p:nvPr/>
        </p:nvSpPr>
        <p:spPr>
          <a:xfrm>
            <a:off x="3652080" y="3429000"/>
            <a:ext cx="8128000" cy="2706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54A535-C67C-FA48-98FC-C7626B516D08}"/>
              </a:ext>
            </a:extLst>
          </p:cNvPr>
          <p:cNvSpPr txBox="1"/>
          <p:nvPr/>
        </p:nvSpPr>
        <p:spPr>
          <a:xfrm>
            <a:off x="3266397" y="3409722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state[0]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68859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/>
              <a:t>3</a:t>
            </a:r>
            <a:r>
              <a:rPr lang="en-US" altLang="ko-Kore-KR" dirty="0"/>
              <a:t>. </a:t>
            </a:r>
            <a:r>
              <a:rPr lang="ko-KR" altLang="en-US" dirty="0"/>
              <a:t>제안 기법</a:t>
            </a:r>
            <a:endParaRPr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BC838A8-3105-8744-93EC-A66A69B86062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673715786"/>
              </p:ext>
            </p:extLst>
          </p:nvPr>
        </p:nvGraphicFramePr>
        <p:xfrm>
          <a:off x="718407" y="3429000"/>
          <a:ext cx="1354232" cy="1353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558">
                  <a:extLst>
                    <a:ext uri="{9D8B030D-6E8A-4147-A177-3AD203B41FA5}">
                      <a16:colId xmlns:a16="http://schemas.microsoft.com/office/drawing/2014/main" val="1428648964"/>
                    </a:ext>
                  </a:extLst>
                </a:gridCol>
                <a:gridCol w="338558">
                  <a:extLst>
                    <a:ext uri="{9D8B030D-6E8A-4147-A177-3AD203B41FA5}">
                      <a16:colId xmlns:a16="http://schemas.microsoft.com/office/drawing/2014/main" val="2456342150"/>
                    </a:ext>
                  </a:extLst>
                </a:gridCol>
                <a:gridCol w="338558">
                  <a:extLst>
                    <a:ext uri="{9D8B030D-6E8A-4147-A177-3AD203B41FA5}">
                      <a16:colId xmlns:a16="http://schemas.microsoft.com/office/drawing/2014/main" val="3433813273"/>
                    </a:ext>
                  </a:extLst>
                </a:gridCol>
                <a:gridCol w="338558">
                  <a:extLst>
                    <a:ext uri="{9D8B030D-6E8A-4147-A177-3AD203B41FA5}">
                      <a16:colId xmlns:a16="http://schemas.microsoft.com/office/drawing/2014/main" val="611023613"/>
                    </a:ext>
                  </a:extLst>
                </a:gridCol>
              </a:tblGrid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S[0]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S[4]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S[8]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S[12]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65677"/>
                  </a:ext>
                </a:extLst>
              </a:tr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S[5]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S[9]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S[13]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553796"/>
                  </a:ext>
                </a:extLst>
              </a:tr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S[2]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S[6]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S[10]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S[14]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424459"/>
                  </a:ext>
                </a:extLst>
              </a:tr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S[3]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S[7]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S[11]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S[15]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2887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569B90-B515-7C4D-8030-AA4F155D2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07625"/>
              </p:ext>
            </p:extLst>
          </p:nvPr>
        </p:nvGraphicFramePr>
        <p:xfrm>
          <a:off x="1262789" y="2535302"/>
          <a:ext cx="5985040" cy="253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065">
                  <a:extLst>
                    <a:ext uri="{9D8B030D-6E8A-4147-A177-3AD203B41FA5}">
                      <a16:colId xmlns:a16="http://schemas.microsoft.com/office/drawing/2014/main" val="2085022015"/>
                    </a:ext>
                  </a:extLst>
                </a:gridCol>
                <a:gridCol w="374065">
                  <a:extLst>
                    <a:ext uri="{9D8B030D-6E8A-4147-A177-3AD203B41FA5}">
                      <a16:colId xmlns:a16="http://schemas.microsoft.com/office/drawing/2014/main" val="3081234554"/>
                    </a:ext>
                  </a:extLst>
                </a:gridCol>
                <a:gridCol w="374065">
                  <a:extLst>
                    <a:ext uri="{9D8B030D-6E8A-4147-A177-3AD203B41FA5}">
                      <a16:colId xmlns:a16="http://schemas.microsoft.com/office/drawing/2014/main" val="4257924010"/>
                    </a:ext>
                  </a:extLst>
                </a:gridCol>
                <a:gridCol w="374065">
                  <a:extLst>
                    <a:ext uri="{9D8B030D-6E8A-4147-A177-3AD203B41FA5}">
                      <a16:colId xmlns:a16="http://schemas.microsoft.com/office/drawing/2014/main" val="916653717"/>
                    </a:ext>
                  </a:extLst>
                </a:gridCol>
                <a:gridCol w="374065">
                  <a:extLst>
                    <a:ext uri="{9D8B030D-6E8A-4147-A177-3AD203B41FA5}">
                      <a16:colId xmlns:a16="http://schemas.microsoft.com/office/drawing/2014/main" val="1902835865"/>
                    </a:ext>
                  </a:extLst>
                </a:gridCol>
                <a:gridCol w="374065">
                  <a:extLst>
                    <a:ext uri="{9D8B030D-6E8A-4147-A177-3AD203B41FA5}">
                      <a16:colId xmlns:a16="http://schemas.microsoft.com/office/drawing/2014/main" val="900027946"/>
                    </a:ext>
                  </a:extLst>
                </a:gridCol>
                <a:gridCol w="374065">
                  <a:extLst>
                    <a:ext uri="{9D8B030D-6E8A-4147-A177-3AD203B41FA5}">
                      <a16:colId xmlns:a16="http://schemas.microsoft.com/office/drawing/2014/main" val="1091715077"/>
                    </a:ext>
                  </a:extLst>
                </a:gridCol>
                <a:gridCol w="374065">
                  <a:extLst>
                    <a:ext uri="{9D8B030D-6E8A-4147-A177-3AD203B41FA5}">
                      <a16:colId xmlns:a16="http://schemas.microsoft.com/office/drawing/2014/main" val="1398228060"/>
                    </a:ext>
                  </a:extLst>
                </a:gridCol>
                <a:gridCol w="374065">
                  <a:extLst>
                    <a:ext uri="{9D8B030D-6E8A-4147-A177-3AD203B41FA5}">
                      <a16:colId xmlns:a16="http://schemas.microsoft.com/office/drawing/2014/main" val="2296329588"/>
                    </a:ext>
                  </a:extLst>
                </a:gridCol>
                <a:gridCol w="374065">
                  <a:extLst>
                    <a:ext uri="{9D8B030D-6E8A-4147-A177-3AD203B41FA5}">
                      <a16:colId xmlns:a16="http://schemas.microsoft.com/office/drawing/2014/main" val="1075080818"/>
                    </a:ext>
                  </a:extLst>
                </a:gridCol>
                <a:gridCol w="374065">
                  <a:extLst>
                    <a:ext uri="{9D8B030D-6E8A-4147-A177-3AD203B41FA5}">
                      <a16:colId xmlns:a16="http://schemas.microsoft.com/office/drawing/2014/main" val="1404429250"/>
                    </a:ext>
                  </a:extLst>
                </a:gridCol>
                <a:gridCol w="374065">
                  <a:extLst>
                    <a:ext uri="{9D8B030D-6E8A-4147-A177-3AD203B41FA5}">
                      <a16:colId xmlns:a16="http://schemas.microsoft.com/office/drawing/2014/main" val="763779472"/>
                    </a:ext>
                  </a:extLst>
                </a:gridCol>
                <a:gridCol w="374065">
                  <a:extLst>
                    <a:ext uri="{9D8B030D-6E8A-4147-A177-3AD203B41FA5}">
                      <a16:colId xmlns:a16="http://schemas.microsoft.com/office/drawing/2014/main" val="2402823078"/>
                    </a:ext>
                  </a:extLst>
                </a:gridCol>
                <a:gridCol w="374065">
                  <a:extLst>
                    <a:ext uri="{9D8B030D-6E8A-4147-A177-3AD203B41FA5}">
                      <a16:colId xmlns:a16="http://schemas.microsoft.com/office/drawing/2014/main" val="2842659414"/>
                    </a:ext>
                  </a:extLst>
                </a:gridCol>
                <a:gridCol w="374065">
                  <a:extLst>
                    <a:ext uri="{9D8B030D-6E8A-4147-A177-3AD203B41FA5}">
                      <a16:colId xmlns:a16="http://schemas.microsoft.com/office/drawing/2014/main" val="1765356120"/>
                    </a:ext>
                  </a:extLst>
                </a:gridCol>
                <a:gridCol w="374065">
                  <a:extLst>
                    <a:ext uri="{9D8B030D-6E8A-4147-A177-3AD203B41FA5}">
                      <a16:colId xmlns:a16="http://schemas.microsoft.com/office/drawing/2014/main" val="1134384844"/>
                    </a:ext>
                  </a:extLst>
                </a:gridCol>
              </a:tblGrid>
              <a:tr h="253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S[0]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S[1]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S[2]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S[3]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S[4]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S[5]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S[6]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S[7]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S[8]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S[9]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S[10]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S[11]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S[12]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S[13]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S[14]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S[15]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11313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E678FC5-A1EB-AB46-B894-BEA953478C07}"/>
              </a:ext>
            </a:extLst>
          </p:cNvPr>
          <p:cNvSpPr txBox="1"/>
          <p:nvPr/>
        </p:nvSpPr>
        <p:spPr>
          <a:xfrm>
            <a:off x="1649526" y="2789030"/>
            <a:ext cx="69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Counter</a:t>
            </a:r>
            <a:endParaRPr lang="ko-KR" altLang="en-US" sz="1100" dirty="0"/>
          </a:p>
        </p:txBody>
      </p:sp>
      <p:cxnSp>
        <p:nvCxnSpPr>
          <p:cNvPr id="7" name="연결선: 꺾임 7">
            <a:extLst>
              <a:ext uri="{FF2B5EF4-FFF2-40B4-BE49-F238E27FC236}">
                <a16:creationId xmlns:a16="http://schemas.microsoft.com/office/drawing/2014/main" id="{3BA781DD-C62B-0F4B-B1E2-5FBA1FE5E26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273507" y="2789029"/>
            <a:ext cx="376019" cy="13080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9">
            <a:extLst>
              <a:ext uri="{FF2B5EF4-FFF2-40B4-BE49-F238E27FC236}">
                <a16:creationId xmlns:a16="http://schemas.microsoft.com/office/drawing/2014/main" id="{F1AE5AB2-FE77-9846-A455-9571266226A6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 flipV="1">
            <a:off x="2345550" y="2789029"/>
            <a:ext cx="376018" cy="13080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0C0EC2C6-DB32-A848-9F01-701167FB9CEB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239418610"/>
              </p:ext>
            </p:extLst>
          </p:nvPr>
        </p:nvGraphicFramePr>
        <p:xfrm>
          <a:off x="4867799" y="3429000"/>
          <a:ext cx="1354232" cy="1353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558">
                  <a:extLst>
                    <a:ext uri="{9D8B030D-6E8A-4147-A177-3AD203B41FA5}">
                      <a16:colId xmlns:a16="http://schemas.microsoft.com/office/drawing/2014/main" val="1428648964"/>
                    </a:ext>
                  </a:extLst>
                </a:gridCol>
                <a:gridCol w="338558">
                  <a:extLst>
                    <a:ext uri="{9D8B030D-6E8A-4147-A177-3AD203B41FA5}">
                      <a16:colId xmlns:a16="http://schemas.microsoft.com/office/drawing/2014/main" val="2456342150"/>
                    </a:ext>
                  </a:extLst>
                </a:gridCol>
                <a:gridCol w="338558">
                  <a:extLst>
                    <a:ext uri="{9D8B030D-6E8A-4147-A177-3AD203B41FA5}">
                      <a16:colId xmlns:a16="http://schemas.microsoft.com/office/drawing/2014/main" val="3433813273"/>
                    </a:ext>
                  </a:extLst>
                </a:gridCol>
                <a:gridCol w="338558">
                  <a:extLst>
                    <a:ext uri="{9D8B030D-6E8A-4147-A177-3AD203B41FA5}">
                      <a16:colId xmlns:a16="http://schemas.microsoft.com/office/drawing/2014/main" val="611023613"/>
                    </a:ext>
                  </a:extLst>
                </a:gridCol>
              </a:tblGrid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S[4]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S[8]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S[12]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S[0]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65677"/>
                  </a:ext>
                </a:extLst>
              </a:tr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S[9]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S[13]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S[5]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553796"/>
                  </a:ext>
                </a:extLst>
              </a:tr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S[14]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S[2]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S[6]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S[10]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424459"/>
                  </a:ext>
                </a:extLst>
              </a:tr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S[3]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S[7]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S[11]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S[15]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2887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D9920F69-F5AB-A84A-9220-B28587A3ED58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60274975"/>
              </p:ext>
            </p:extLst>
          </p:nvPr>
        </p:nvGraphicFramePr>
        <p:xfrm>
          <a:off x="6484324" y="3429000"/>
          <a:ext cx="1354232" cy="1353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558">
                  <a:extLst>
                    <a:ext uri="{9D8B030D-6E8A-4147-A177-3AD203B41FA5}">
                      <a16:colId xmlns:a16="http://schemas.microsoft.com/office/drawing/2014/main" val="1428648964"/>
                    </a:ext>
                  </a:extLst>
                </a:gridCol>
                <a:gridCol w="338558">
                  <a:extLst>
                    <a:ext uri="{9D8B030D-6E8A-4147-A177-3AD203B41FA5}">
                      <a16:colId xmlns:a16="http://schemas.microsoft.com/office/drawing/2014/main" val="2456342150"/>
                    </a:ext>
                  </a:extLst>
                </a:gridCol>
                <a:gridCol w="338558">
                  <a:extLst>
                    <a:ext uri="{9D8B030D-6E8A-4147-A177-3AD203B41FA5}">
                      <a16:colId xmlns:a16="http://schemas.microsoft.com/office/drawing/2014/main" val="3433813273"/>
                    </a:ext>
                  </a:extLst>
                </a:gridCol>
                <a:gridCol w="338558">
                  <a:extLst>
                    <a:ext uri="{9D8B030D-6E8A-4147-A177-3AD203B41FA5}">
                      <a16:colId xmlns:a16="http://schemas.microsoft.com/office/drawing/2014/main" val="611023613"/>
                    </a:ext>
                  </a:extLst>
                </a:gridCol>
              </a:tblGrid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S[0]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S[4]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S[8]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S[12]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65677"/>
                  </a:ext>
                </a:extLst>
              </a:tr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S[5]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S[9]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S[13]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553796"/>
                  </a:ext>
                </a:extLst>
              </a:tr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S[2]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S[6]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S[10]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S[14]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424459"/>
                  </a:ext>
                </a:extLst>
              </a:tr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S[3]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S[7]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S[11]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S[15]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2887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1C58B5A9-C31A-0144-9E21-CC8627C67D80}"/>
              </a:ext>
            </a:extLst>
          </p:cNvPr>
          <p:cNvGrpSpPr/>
          <p:nvPr/>
        </p:nvGrpSpPr>
        <p:grpSpPr>
          <a:xfrm>
            <a:off x="2721568" y="3339490"/>
            <a:ext cx="1545632" cy="1479715"/>
            <a:chOff x="2654709" y="1290877"/>
            <a:chExt cx="1545632" cy="14797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B97A06-87FA-974F-A012-1D59B266E301}"/>
                </a:ext>
              </a:extLst>
            </p:cNvPr>
            <p:cNvSpPr txBox="1"/>
            <p:nvPr/>
          </p:nvSpPr>
          <p:spPr>
            <a:xfrm>
              <a:off x="2654709" y="1290877"/>
              <a:ext cx="15456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0round </a:t>
              </a:r>
              <a:r>
                <a:rPr lang="en-US" altLang="ko-KR" sz="1100" dirty="0" err="1"/>
                <a:t>Addroundkey</a:t>
              </a:r>
              <a:r>
                <a:rPr lang="en-US" altLang="ko-KR" sz="1100" dirty="0"/>
                <a:t> </a:t>
              </a:r>
              <a:endParaRPr lang="ko-KR" altLang="en-US" sz="11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423AA7-240F-5C47-96BD-18F741035DD2}"/>
                </a:ext>
              </a:extLst>
            </p:cNvPr>
            <p:cNvSpPr txBox="1"/>
            <p:nvPr/>
          </p:nvSpPr>
          <p:spPr>
            <a:xfrm>
              <a:off x="2701904" y="1696912"/>
              <a:ext cx="14512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1round </a:t>
              </a:r>
              <a:r>
                <a:rPr lang="en-US" altLang="ko-KR" sz="1100" dirty="0" err="1"/>
                <a:t>Sbox</a:t>
              </a:r>
              <a:r>
                <a:rPr lang="en-US" altLang="ko-KR" sz="1100" dirty="0"/>
                <a:t> </a:t>
              </a:r>
              <a:endParaRPr lang="ko-KR" altLang="en-US" sz="11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ED5C55-D295-504D-A65A-667731AE868B}"/>
                </a:ext>
              </a:extLst>
            </p:cNvPr>
            <p:cNvSpPr txBox="1"/>
            <p:nvPr/>
          </p:nvSpPr>
          <p:spPr>
            <a:xfrm>
              <a:off x="2654709" y="2102947"/>
              <a:ext cx="15456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1round Mixcolums_0</a:t>
              </a:r>
              <a:endParaRPr lang="ko-KR" altLang="en-US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36705C-AA63-A147-9DDD-9013A6F00B4B}"/>
                </a:ext>
              </a:extLst>
            </p:cNvPr>
            <p:cNvSpPr txBox="1"/>
            <p:nvPr/>
          </p:nvSpPr>
          <p:spPr>
            <a:xfrm>
              <a:off x="2654709" y="2508982"/>
              <a:ext cx="15456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1round </a:t>
              </a:r>
              <a:r>
                <a:rPr lang="en-US" altLang="ko-KR" sz="1100" dirty="0" err="1"/>
                <a:t>Addroundkey</a:t>
              </a:r>
              <a:r>
                <a:rPr lang="en-US" altLang="ko-KR" sz="1100" dirty="0"/>
                <a:t> </a:t>
              </a:r>
              <a:endParaRPr lang="ko-KR" altLang="en-US" sz="1100" dirty="0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F6BFDBD0-3CDE-2B4C-AFDC-82F8B62D3C44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3427525" y="1552487"/>
              <a:ext cx="0" cy="1444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E49FD172-C6A3-2D47-9F30-8BEA29FCD5C1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3427525" y="1958522"/>
              <a:ext cx="0" cy="1444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00C60B62-E250-6E4C-87A6-5143A4970364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3427525" y="2364557"/>
              <a:ext cx="0" cy="1444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393295-43C2-F549-B290-2D4873AB885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072639" y="4105942"/>
            <a:ext cx="5308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6039F5-0005-C849-950E-19B251F0075E}"/>
              </a:ext>
            </a:extLst>
          </p:cNvPr>
          <p:cNvSpPr txBox="1"/>
          <p:nvPr/>
        </p:nvSpPr>
        <p:spPr>
          <a:xfrm>
            <a:off x="5862895" y="5102443"/>
            <a:ext cx="1007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2round </a:t>
            </a:r>
            <a:r>
              <a:rPr lang="en-US" altLang="ko-KR" sz="1100" dirty="0" err="1"/>
              <a:t>Sbox</a:t>
            </a:r>
            <a:endParaRPr lang="ko-KR" altLang="en-US" sz="1100" dirty="0"/>
          </a:p>
        </p:txBody>
      </p:sp>
      <p:cxnSp>
        <p:nvCxnSpPr>
          <p:cNvPr id="21" name="연결선: 꺾임 40">
            <a:extLst>
              <a:ext uri="{FF2B5EF4-FFF2-40B4-BE49-F238E27FC236}">
                <a16:creationId xmlns:a16="http://schemas.microsoft.com/office/drawing/2014/main" id="{4DF89260-75BF-B942-AD79-6CA5C0059338}"/>
              </a:ext>
            </a:extLst>
          </p:cNvPr>
          <p:cNvCxnSpPr>
            <a:stCxn id="15" idx="2"/>
            <a:endCxn id="20" idx="1"/>
          </p:cNvCxnSpPr>
          <p:nvPr/>
        </p:nvCxnSpPr>
        <p:spPr>
          <a:xfrm rot="16200000" flipH="1">
            <a:off x="4471618" y="3841970"/>
            <a:ext cx="414043" cy="236851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44">
            <a:extLst>
              <a:ext uri="{FF2B5EF4-FFF2-40B4-BE49-F238E27FC236}">
                <a16:creationId xmlns:a16="http://schemas.microsoft.com/office/drawing/2014/main" id="{22294EEA-DB0B-1043-91C7-C90D41C8557B}"/>
              </a:ext>
            </a:extLst>
          </p:cNvPr>
          <p:cNvCxnSpPr>
            <a:cxnSpLocks/>
            <a:stCxn id="20" idx="3"/>
            <a:endCxn id="10" idx="2"/>
          </p:cNvCxnSpPr>
          <p:nvPr/>
        </p:nvCxnSpPr>
        <p:spPr>
          <a:xfrm flipV="1">
            <a:off x="6869902" y="4782884"/>
            <a:ext cx="291538" cy="45036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9CD5F3D-1473-2243-A72E-3EF24B748A28}"/>
              </a:ext>
            </a:extLst>
          </p:cNvPr>
          <p:cNvSpPr txBox="1"/>
          <p:nvPr/>
        </p:nvSpPr>
        <p:spPr>
          <a:xfrm>
            <a:off x="5862896" y="2989450"/>
            <a:ext cx="1115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Inv_Shiftrows</a:t>
            </a:r>
            <a:endParaRPr lang="ko-KR" altLang="en-US" sz="1100" dirty="0"/>
          </a:p>
        </p:txBody>
      </p:sp>
      <p:cxnSp>
        <p:nvCxnSpPr>
          <p:cNvPr id="24" name="연결선: 꺾임 48">
            <a:extLst>
              <a:ext uri="{FF2B5EF4-FFF2-40B4-BE49-F238E27FC236}">
                <a16:creationId xmlns:a16="http://schemas.microsoft.com/office/drawing/2014/main" id="{76977A9A-92AF-2D40-8DA1-E319B207DFE7}"/>
              </a:ext>
            </a:extLst>
          </p:cNvPr>
          <p:cNvCxnSpPr>
            <a:cxnSpLocks/>
            <a:stCxn id="10" idx="0"/>
            <a:endCxn id="23" idx="3"/>
          </p:cNvCxnSpPr>
          <p:nvPr/>
        </p:nvCxnSpPr>
        <p:spPr>
          <a:xfrm rot="16200000" flipV="1">
            <a:off x="6915783" y="3183343"/>
            <a:ext cx="308745" cy="18257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51">
            <a:extLst>
              <a:ext uri="{FF2B5EF4-FFF2-40B4-BE49-F238E27FC236}">
                <a16:creationId xmlns:a16="http://schemas.microsoft.com/office/drawing/2014/main" id="{0BE74666-7687-5246-8877-40AA11D9F94D}"/>
              </a:ext>
            </a:extLst>
          </p:cNvPr>
          <p:cNvCxnSpPr>
            <a:cxnSpLocks/>
            <a:stCxn id="23" idx="1"/>
            <a:endCxn id="9" idx="0"/>
          </p:cNvCxnSpPr>
          <p:nvPr/>
        </p:nvCxnSpPr>
        <p:spPr>
          <a:xfrm rot="10800000" flipV="1">
            <a:off x="5544916" y="3120254"/>
            <a:ext cx="317981" cy="30874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AC1521B9-FECA-E947-BBC1-83B5413A40AE}"/>
              </a:ext>
            </a:extLst>
          </p:cNvPr>
          <p:cNvSpPr/>
          <p:nvPr/>
        </p:nvSpPr>
        <p:spPr>
          <a:xfrm>
            <a:off x="718407" y="4465528"/>
            <a:ext cx="314902" cy="2975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A9A16B-9789-6244-A8BB-939AF0319AC9}"/>
              </a:ext>
            </a:extLst>
          </p:cNvPr>
          <p:cNvSpPr txBox="1"/>
          <p:nvPr/>
        </p:nvSpPr>
        <p:spPr>
          <a:xfrm>
            <a:off x="3347646" y="2178397"/>
            <a:ext cx="1744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Initalization</a:t>
            </a:r>
            <a:r>
              <a:rPr kumimoji="1" lang="en-US" altLang="ko-Kore-KR" dirty="0"/>
              <a:t> Vector</a:t>
            </a:r>
            <a:endParaRPr kumimoji="1" lang="ko-Kore-KR" altLang="en-US" dirty="0"/>
          </a:p>
        </p:txBody>
      </p:sp>
      <p:pic>
        <p:nvPicPr>
          <p:cNvPr id="37" name="Picture 1" descr="page3image49045008">
            <a:extLst>
              <a:ext uri="{FF2B5EF4-FFF2-40B4-BE49-F238E27FC236}">
                <a16:creationId xmlns:a16="http://schemas.microsoft.com/office/drawing/2014/main" id="{939D20A4-C5DA-3B4F-A446-838E8D539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4"/>
          <a:stretch/>
        </p:blipFill>
        <p:spPr bwMode="auto">
          <a:xfrm>
            <a:off x="9104854" y="2295097"/>
            <a:ext cx="2029014" cy="290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27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11920" y="207747"/>
            <a:ext cx="11368160" cy="7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/>
              <a:t>3</a:t>
            </a:r>
            <a:r>
              <a:rPr lang="en-US" altLang="ko-Kore-KR" dirty="0"/>
              <a:t>. </a:t>
            </a:r>
            <a:r>
              <a:rPr lang="ko-KR" altLang="en-US" dirty="0"/>
              <a:t>제안 기법</a:t>
            </a:r>
            <a:endParaRPr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A17C09-F59B-0A45-9876-B306B24C5479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34981059"/>
              </p:ext>
            </p:extLst>
          </p:nvPr>
        </p:nvGraphicFramePr>
        <p:xfrm>
          <a:off x="947947" y="2389379"/>
          <a:ext cx="1354232" cy="1353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558">
                  <a:extLst>
                    <a:ext uri="{9D8B030D-6E8A-4147-A177-3AD203B41FA5}">
                      <a16:colId xmlns:a16="http://schemas.microsoft.com/office/drawing/2014/main" val="1428648964"/>
                    </a:ext>
                  </a:extLst>
                </a:gridCol>
                <a:gridCol w="338558">
                  <a:extLst>
                    <a:ext uri="{9D8B030D-6E8A-4147-A177-3AD203B41FA5}">
                      <a16:colId xmlns:a16="http://schemas.microsoft.com/office/drawing/2014/main" val="2456342150"/>
                    </a:ext>
                  </a:extLst>
                </a:gridCol>
                <a:gridCol w="338558">
                  <a:extLst>
                    <a:ext uri="{9D8B030D-6E8A-4147-A177-3AD203B41FA5}">
                      <a16:colId xmlns:a16="http://schemas.microsoft.com/office/drawing/2014/main" val="3433813273"/>
                    </a:ext>
                  </a:extLst>
                </a:gridCol>
                <a:gridCol w="338558">
                  <a:extLst>
                    <a:ext uri="{9D8B030D-6E8A-4147-A177-3AD203B41FA5}">
                      <a16:colId xmlns:a16="http://schemas.microsoft.com/office/drawing/2014/main" val="611023613"/>
                    </a:ext>
                  </a:extLst>
                </a:gridCol>
              </a:tblGrid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S[0]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S[4]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S[8]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S[12]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65677"/>
                  </a:ext>
                </a:extLst>
              </a:tr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S[5]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S[9]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S[13]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553796"/>
                  </a:ext>
                </a:extLst>
              </a:tr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S[2]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S[6]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S[10]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S[14]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424459"/>
                  </a:ext>
                </a:extLst>
              </a:tr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S[3]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S[7]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S[11]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S[15]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288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1353D3-3079-604C-A82B-C398D96E7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686135"/>
              </p:ext>
            </p:extLst>
          </p:nvPr>
        </p:nvGraphicFramePr>
        <p:xfrm>
          <a:off x="1492329" y="1495681"/>
          <a:ext cx="5914432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652">
                  <a:extLst>
                    <a:ext uri="{9D8B030D-6E8A-4147-A177-3AD203B41FA5}">
                      <a16:colId xmlns:a16="http://schemas.microsoft.com/office/drawing/2014/main" val="2085022015"/>
                    </a:ext>
                  </a:extLst>
                </a:gridCol>
                <a:gridCol w="369652">
                  <a:extLst>
                    <a:ext uri="{9D8B030D-6E8A-4147-A177-3AD203B41FA5}">
                      <a16:colId xmlns:a16="http://schemas.microsoft.com/office/drawing/2014/main" val="3081234554"/>
                    </a:ext>
                  </a:extLst>
                </a:gridCol>
                <a:gridCol w="369652">
                  <a:extLst>
                    <a:ext uri="{9D8B030D-6E8A-4147-A177-3AD203B41FA5}">
                      <a16:colId xmlns:a16="http://schemas.microsoft.com/office/drawing/2014/main" val="4257924010"/>
                    </a:ext>
                  </a:extLst>
                </a:gridCol>
                <a:gridCol w="369652">
                  <a:extLst>
                    <a:ext uri="{9D8B030D-6E8A-4147-A177-3AD203B41FA5}">
                      <a16:colId xmlns:a16="http://schemas.microsoft.com/office/drawing/2014/main" val="916653717"/>
                    </a:ext>
                  </a:extLst>
                </a:gridCol>
                <a:gridCol w="369652">
                  <a:extLst>
                    <a:ext uri="{9D8B030D-6E8A-4147-A177-3AD203B41FA5}">
                      <a16:colId xmlns:a16="http://schemas.microsoft.com/office/drawing/2014/main" val="1902835865"/>
                    </a:ext>
                  </a:extLst>
                </a:gridCol>
                <a:gridCol w="369652">
                  <a:extLst>
                    <a:ext uri="{9D8B030D-6E8A-4147-A177-3AD203B41FA5}">
                      <a16:colId xmlns:a16="http://schemas.microsoft.com/office/drawing/2014/main" val="900027946"/>
                    </a:ext>
                  </a:extLst>
                </a:gridCol>
                <a:gridCol w="369652">
                  <a:extLst>
                    <a:ext uri="{9D8B030D-6E8A-4147-A177-3AD203B41FA5}">
                      <a16:colId xmlns:a16="http://schemas.microsoft.com/office/drawing/2014/main" val="1091715077"/>
                    </a:ext>
                  </a:extLst>
                </a:gridCol>
                <a:gridCol w="369652">
                  <a:extLst>
                    <a:ext uri="{9D8B030D-6E8A-4147-A177-3AD203B41FA5}">
                      <a16:colId xmlns:a16="http://schemas.microsoft.com/office/drawing/2014/main" val="1398228060"/>
                    </a:ext>
                  </a:extLst>
                </a:gridCol>
                <a:gridCol w="369652">
                  <a:extLst>
                    <a:ext uri="{9D8B030D-6E8A-4147-A177-3AD203B41FA5}">
                      <a16:colId xmlns:a16="http://schemas.microsoft.com/office/drawing/2014/main" val="2296329588"/>
                    </a:ext>
                  </a:extLst>
                </a:gridCol>
                <a:gridCol w="369652">
                  <a:extLst>
                    <a:ext uri="{9D8B030D-6E8A-4147-A177-3AD203B41FA5}">
                      <a16:colId xmlns:a16="http://schemas.microsoft.com/office/drawing/2014/main" val="1075080818"/>
                    </a:ext>
                  </a:extLst>
                </a:gridCol>
                <a:gridCol w="369652">
                  <a:extLst>
                    <a:ext uri="{9D8B030D-6E8A-4147-A177-3AD203B41FA5}">
                      <a16:colId xmlns:a16="http://schemas.microsoft.com/office/drawing/2014/main" val="1404429250"/>
                    </a:ext>
                  </a:extLst>
                </a:gridCol>
                <a:gridCol w="369652">
                  <a:extLst>
                    <a:ext uri="{9D8B030D-6E8A-4147-A177-3AD203B41FA5}">
                      <a16:colId xmlns:a16="http://schemas.microsoft.com/office/drawing/2014/main" val="763779472"/>
                    </a:ext>
                  </a:extLst>
                </a:gridCol>
                <a:gridCol w="369652">
                  <a:extLst>
                    <a:ext uri="{9D8B030D-6E8A-4147-A177-3AD203B41FA5}">
                      <a16:colId xmlns:a16="http://schemas.microsoft.com/office/drawing/2014/main" val="2402823078"/>
                    </a:ext>
                  </a:extLst>
                </a:gridCol>
                <a:gridCol w="369652">
                  <a:extLst>
                    <a:ext uri="{9D8B030D-6E8A-4147-A177-3AD203B41FA5}">
                      <a16:colId xmlns:a16="http://schemas.microsoft.com/office/drawing/2014/main" val="2842659414"/>
                    </a:ext>
                  </a:extLst>
                </a:gridCol>
                <a:gridCol w="369652">
                  <a:extLst>
                    <a:ext uri="{9D8B030D-6E8A-4147-A177-3AD203B41FA5}">
                      <a16:colId xmlns:a16="http://schemas.microsoft.com/office/drawing/2014/main" val="1765356120"/>
                    </a:ext>
                  </a:extLst>
                </a:gridCol>
                <a:gridCol w="369652">
                  <a:extLst>
                    <a:ext uri="{9D8B030D-6E8A-4147-A177-3AD203B41FA5}">
                      <a16:colId xmlns:a16="http://schemas.microsoft.com/office/drawing/2014/main" val="1134384844"/>
                    </a:ext>
                  </a:extLst>
                </a:gridCol>
              </a:tblGrid>
              <a:tr h="253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S[0]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S[1]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S[2]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S[3]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S[4]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S[5]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S[6]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S[7]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S[8]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S[9]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S[10]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S[11]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S[12]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S[13]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S[14]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S[15]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1131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A3E250-2208-4A4E-ADE2-849FB0729988}"/>
              </a:ext>
            </a:extLst>
          </p:cNvPr>
          <p:cNvSpPr txBox="1"/>
          <p:nvPr/>
        </p:nvSpPr>
        <p:spPr>
          <a:xfrm>
            <a:off x="1879066" y="1749409"/>
            <a:ext cx="696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Counter</a:t>
            </a:r>
            <a:endParaRPr lang="ko-KR" altLang="en-US" sz="1100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055A760-BDCD-1A46-B07B-3508CFE697F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492329" y="1798718"/>
            <a:ext cx="386737" cy="8149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9">
            <a:extLst>
              <a:ext uri="{FF2B5EF4-FFF2-40B4-BE49-F238E27FC236}">
                <a16:creationId xmlns:a16="http://schemas.microsoft.com/office/drawing/2014/main" id="{EAA64E7A-A602-FB4E-8378-A92C3EE492F6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 flipV="1">
            <a:off x="2575090" y="1798718"/>
            <a:ext cx="376018" cy="8149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33C9761D-2AD7-A248-847A-F2125D55736E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744462855"/>
              </p:ext>
            </p:extLst>
          </p:nvPr>
        </p:nvGraphicFramePr>
        <p:xfrm>
          <a:off x="5097339" y="2389379"/>
          <a:ext cx="1354232" cy="1353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558">
                  <a:extLst>
                    <a:ext uri="{9D8B030D-6E8A-4147-A177-3AD203B41FA5}">
                      <a16:colId xmlns:a16="http://schemas.microsoft.com/office/drawing/2014/main" val="1428648964"/>
                    </a:ext>
                  </a:extLst>
                </a:gridCol>
                <a:gridCol w="338558">
                  <a:extLst>
                    <a:ext uri="{9D8B030D-6E8A-4147-A177-3AD203B41FA5}">
                      <a16:colId xmlns:a16="http://schemas.microsoft.com/office/drawing/2014/main" val="2456342150"/>
                    </a:ext>
                  </a:extLst>
                </a:gridCol>
                <a:gridCol w="338558">
                  <a:extLst>
                    <a:ext uri="{9D8B030D-6E8A-4147-A177-3AD203B41FA5}">
                      <a16:colId xmlns:a16="http://schemas.microsoft.com/office/drawing/2014/main" val="3433813273"/>
                    </a:ext>
                  </a:extLst>
                </a:gridCol>
                <a:gridCol w="338558">
                  <a:extLst>
                    <a:ext uri="{9D8B030D-6E8A-4147-A177-3AD203B41FA5}">
                      <a16:colId xmlns:a16="http://schemas.microsoft.com/office/drawing/2014/main" val="611023613"/>
                    </a:ext>
                  </a:extLst>
                </a:gridCol>
              </a:tblGrid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S[4]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S[8]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S[12]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S[0]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65677"/>
                  </a:ext>
                </a:extLst>
              </a:tr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S[9]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S[13]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S[5]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553796"/>
                  </a:ext>
                </a:extLst>
              </a:tr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S[14]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S[2]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S[6]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S[10]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424459"/>
                  </a:ext>
                </a:extLst>
              </a:tr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S[3]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S[7]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S[11]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S[15]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2887"/>
                  </a:ext>
                </a:extLst>
              </a:tr>
            </a:tbl>
          </a:graphicData>
        </a:graphic>
      </p:graphicFrame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91DB1903-6182-DE4F-BBB4-E672249C849D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496086533"/>
              </p:ext>
            </p:extLst>
          </p:nvPr>
        </p:nvGraphicFramePr>
        <p:xfrm>
          <a:off x="6713864" y="2389379"/>
          <a:ext cx="1354232" cy="1353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558">
                  <a:extLst>
                    <a:ext uri="{9D8B030D-6E8A-4147-A177-3AD203B41FA5}">
                      <a16:colId xmlns:a16="http://schemas.microsoft.com/office/drawing/2014/main" val="1428648964"/>
                    </a:ext>
                  </a:extLst>
                </a:gridCol>
                <a:gridCol w="338558">
                  <a:extLst>
                    <a:ext uri="{9D8B030D-6E8A-4147-A177-3AD203B41FA5}">
                      <a16:colId xmlns:a16="http://schemas.microsoft.com/office/drawing/2014/main" val="2456342150"/>
                    </a:ext>
                  </a:extLst>
                </a:gridCol>
                <a:gridCol w="338558">
                  <a:extLst>
                    <a:ext uri="{9D8B030D-6E8A-4147-A177-3AD203B41FA5}">
                      <a16:colId xmlns:a16="http://schemas.microsoft.com/office/drawing/2014/main" val="3433813273"/>
                    </a:ext>
                  </a:extLst>
                </a:gridCol>
                <a:gridCol w="338558">
                  <a:extLst>
                    <a:ext uri="{9D8B030D-6E8A-4147-A177-3AD203B41FA5}">
                      <a16:colId xmlns:a16="http://schemas.microsoft.com/office/drawing/2014/main" val="611023613"/>
                    </a:ext>
                  </a:extLst>
                </a:gridCol>
              </a:tblGrid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S[0]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S[4]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S[8]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S[12]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65677"/>
                  </a:ext>
                </a:extLst>
              </a:tr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S[5]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S[9]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S[13]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553796"/>
                  </a:ext>
                </a:extLst>
              </a:tr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S[2]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S[6]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S[10]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S[14]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424459"/>
                  </a:ext>
                </a:extLst>
              </a:tr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S[3]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S[7]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S[11]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S[15]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288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3978F6-CB6B-A444-8EC5-A2E33CBE3128}"/>
              </a:ext>
            </a:extLst>
          </p:cNvPr>
          <p:cNvGrpSpPr/>
          <p:nvPr/>
        </p:nvGrpSpPr>
        <p:grpSpPr>
          <a:xfrm>
            <a:off x="2951108" y="2299869"/>
            <a:ext cx="1545632" cy="1479715"/>
            <a:chOff x="2654709" y="1290877"/>
            <a:chExt cx="1545632" cy="14797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889DA1-2DC4-ED4D-B6DE-9F870E10B468}"/>
                </a:ext>
              </a:extLst>
            </p:cNvPr>
            <p:cNvSpPr txBox="1"/>
            <p:nvPr/>
          </p:nvSpPr>
          <p:spPr>
            <a:xfrm>
              <a:off x="2654709" y="1290877"/>
              <a:ext cx="15456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0round </a:t>
              </a:r>
              <a:r>
                <a:rPr lang="en-US" altLang="ko-KR" sz="1100" dirty="0" err="1"/>
                <a:t>Addroundkey</a:t>
              </a:r>
              <a:r>
                <a:rPr lang="en-US" altLang="ko-KR" sz="1100" dirty="0"/>
                <a:t> </a:t>
              </a:r>
              <a:endParaRPr lang="ko-KR" altLang="en-US" sz="11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90B87F-CA23-9949-9ACB-1DAFA6E6319F}"/>
                </a:ext>
              </a:extLst>
            </p:cNvPr>
            <p:cNvSpPr txBox="1"/>
            <p:nvPr/>
          </p:nvSpPr>
          <p:spPr>
            <a:xfrm>
              <a:off x="2701904" y="1696912"/>
              <a:ext cx="14512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1round </a:t>
              </a:r>
              <a:r>
                <a:rPr lang="en-US" altLang="ko-KR" sz="1100" dirty="0" err="1"/>
                <a:t>Sbox</a:t>
              </a:r>
              <a:r>
                <a:rPr lang="en-US" altLang="ko-KR" sz="1100" dirty="0"/>
                <a:t> </a:t>
              </a:r>
              <a:endParaRPr lang="ko-KR" altLang="en-US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A42B01-84BE-3D4B-9988-E01F6E900291}"/>
                </a:ext>
              </a:extLst>
            </p:cNvPr>
            <p:cNvSpPr txBox="1"/>
            <p:nvPr/>
          </p:nvSpPr>
          <p:spPr>
            <a:xfrm>
              <a:off x="2654709" y="2102947"/>
              <a:ext cx="15456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1round Mixcolums_0</a:t>
              </a:r>
              <a:endParaRPr lang="ko-KR" altLang="en-US" sz="11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DDD247-FDD1-154C-A09E-812557DD885E}"/>
                </a:ext>
              </a:extLst>
            </p:cNvPr>
            <p:cNvSpPr txBox="1"/>
            <p:nvPr/>
          </p:nvSpPr>
          <p:spPr>
            <a:xfrm>
              <a:off x="2654709" y="2508982"/>
              <a:ext cx="15456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1round </a:t>
              </a:r>
              <a:r>
                <a:rPr lang="en-US" altLang="ko-KR" sz="1100" dirty="0" err="1"/>
                <a:t>Addroundkey</a:t>
              </a:r>
              <a:r>
                <a:rPr lang="en-US" altLang="ko-KR" sz="1100" dirty="0"/>
                <a:t> </a:t>
              </a:r>
              <a:endParaRPr lang="ko-KR" altLang="en-US" sz="1100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1A26E9FC-872C-FF4E-B4B1-E1236E6F5F95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>
              <a:off x="3427525" y="1552487"/>
              <a:ext cx="0" cy="1444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653791B-8960-AE4E-BF15-83B95735F83B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3427525" y="1958522"/>
              <a:ext cx="0" cy="1444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6C5C525-41DD-2F45-A0C3-EF73A9698A44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>
              <a:off x="3427525" y="2364557"/>
              <a:ext cx="0" cy="1444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6B4CD2A-BAEB-2C4D-B023-55A64AEC6C6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02179" y="3066321"/>
            <a:ext cx="5308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73B57BF-AB0C-3743-8657-346ED3E14DDE}"/>
              </a:ext>
            </a:extLst>
          </p:cNvPr>
          <p:cNvSpPr txBox="1"/>
          <p:nvPr/>
        </p:nvSpPr>
        <p:spPr>
          <a:xfrm>
            <a:off x="6092435" y="4062822"/>
            <a:ext cx="1007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2round </a:t>
            </a:r>
            <a:r>
              <a:rPr lang="en-US" altLang="ko-KR" sz="1100" dirty="0" err="1"/>
              <a:t>Sbox</a:t>
            </a:r>
            <a:endParaRPr lang="ko-KR" altLang="en-US" sz="1100" dirty="0"/>
          </a:p>
        </p:txBody>
      </p:sp>
      <p:cxnSp>
        <p:nvCxnSpPr>
          <p:cNvPr id="22" name="연결선: 꺾임 40">
            <a:extLst>
              <a:ext uri="{FF2B5EF4-FFF2-40B4-BE49-F238E27FC236}">
                <a16:creationId xmlns:a16="http://schemas.microsoft.com/office/drawing/2014/main" id="{DF933D0B-CFC4-454F-9C0D-894C462F6F88}"/>
              </a:ext>
            </a:extLst>
          </p:cNvPr>
          <p:cNvCxnSpPr>
            <a:stCxn id="16" idx="2"/>
            <a:endCxn id="21" idx="1"/>
          </p:cNvCxnSpPr>
          <p:nvPr/>
        </p:nvCxnSpPr>
        <p:spPr>
          <a:xfrm rot="16200000" flipH="1">
            <a:off x="4701158" y="2802349"/>
            <a:ext cx="414043" cy="236851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44">
            <a:extLst>
              <a:ext uri="{FF2B5EF4-FFF2-40B4-BE49-F238E27FC236}">
                <a16:creationId xmlns:a16="http://schemas.microsoft.com/office/drawing/2014/main" id="{CAA11F5F-D998-2540-B512-402608555A48}"/>
              </a:ext>
            </a:extLst>
          </p:cNvPr>
          <p:cNvCxnSpPr>
            <a:cxnSpLocks/>
            <a:stCxn id="21" idx="3"/>
            <a:endCxn id="11" idx="2"/>
          </p:cNvCxnSpPr>
          <p:nvPr/>
        </p:nvCxnSpPr>
        <p:spPr>
          <a:xfrm flipV="1">
            <a:off x="7099442" y="3743263"/>
            <a:ext cx="291538" cy="45036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F49BB59-5F22-9A4E-B0E7-FB01B2BD7CF6}"/>
              </a:ext>
            </a:extLst>
          </p:cNvPr>
          <p:cNvSpPr txBox="1"/>
          <p:nvPr/>
        </p:nvSpPr>
        <p:spPr>
          <a:xfrm>
            <a:off x="6092435" y="1949829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Inv_Shiftrows</a:t>
            </a:r>
            <a:endParaRPr lang="ko-KR" altLang="en-US" sz="1100" dirty="0"/>
          </a:p>
        </p:txBody>
      </p:sp>
      <p:cxnSp>
        <p:nvCxnSpPr>
          <p:cNvPr id="25" name="연결선: 꺾임 48">
            <a:extLst>
              <a:ext uri="{FF2B5EF4-FFF2-40B4-BE49-F238E27FC236}">
                <a16:creationId xmlns:a16="http://schemas.microsoft.com/office/drawing/2014/main" id="{7E19756C-608E-8F4E-AC84-BC483E0B4377}"/>
              </a:ext>
            </a:extLst>
          </p:cNvPr>
          <p:cNvCxnSpPr>
            <a:cxnSpLocks/>
            <a:stCxn id="11" idx="0"/>
            <a:endCxn id="24" idx="3"/>
          </p:cNvCxnSpPr>
          <p:nvPr/>
        </p:nvCxnSpPr>
        <p:spPr>
          <a:xfrm rot="16200000" flipV="1">
            <a:off x="7097251" y="2095650"/>
            <a:ext cx="308745" cy="27871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51">
            <a:extLst>
              <a:ext uri="{FF2B5EF4-FFF2-40B4-BE49-F238E27FC236}">
                <a16:creationId xmlns:a16="http://schemas.microsoft.com/office/drawing/2014/main" id="{59EC1140-2813-D445-B0A4-0F4B79DAF575}"/>
              </a:ext>
            </a:extLst>
          </p:cNvPr>
          <p:cNvCxnSpPr>
            <a:cxnSpLocks/>
            <a:stCxn id="24" idx="1"/>
            <a:endCxn id="10" idx="0"/>
          </p:cNvCxnSpPr>
          <p:nvPr/>
        </p:nvCxnSpPr>
        <p:spPr>
          <a:xfrm rot="10800000" flipV="1">
            <a:off x="5774455" y="2080633"/>
            <a:ext cx="317980" cy="30874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55">
            <a:extLst>
              <a:ext uri="{FF2B5EF4-FFF2-40B4-BE49-F238E27FC236}">
                <a16:creationId xmlns:a16="http://schemas.microsoft.com/office/drawing/2014/main" id="{C80DB6C9-1263-EA4D-BA81-5F0CC4740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534350"/>
              </p:ext>
            </p:extLst>
          </p:nvPr>
        </p:nvGraphicFramePr>
        <p:xfrm>
          <a:off x="947947" y="4587835"/>
          <a:ext cx="2455321" cy="1564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70">
                  <a:extLst>
                    <a:ext uri="{9D8B030D-6E8A-4147-A177-3AD203B41FA5}">
                      <a16:colId xmlns:a16="http://schemas.microsoft.com/office/drawing/2014/main" val="3278919360"/>
                    </a:ext>
                  </a:extLst>
                </a:gridCol>
                <a:gridCol w="450300">
                  <a:extLst>
                    <a:ext uri="{9D8B030D-6E8A-4147-A177-3AD203B41FA5}">
                      <a16:colId xmlns:a16="http://schemas.microsoft.com/office/drawing/2014/main" val="217407436"/>
                    </a:ext>
                  </a:extLst>
                </a:gridCol>
                <a:gridCol w="406950">
                  <a:extLst>
                    <a:ext uri="{9D8B030D-6E8A-4147-A177-3AD203B41FA5}">
                      <a16:colId xmlns:a16="http://schemas.microsoft.com/office/drawing/2014/main" val="3603031087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786634364"/>
                    </a:ext>
                  </a:extLst>
                </a:gridCol>
                <a:gridCol w="406401">
                  <a:extLst>
                    <a:ext uri="{9D8B030D-6E8A-4147-A177-3AD203B41FA5}">
                      <a16:colId xmlns:a16="http://schemas.microsoft.com/office/drawing/2014/main" val="2271962029"/>
                    </a:ext>
                  </a:extLst>
                </a:gridCol>
              </a:tblGrid>
              <a:tr h="307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</a:rPr>
                        <a:t>Index</a:t>
                      </a:r>
                      <a:endParaRPr lang="ko-KR" altLang="en-US" sz="9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</a:rPr>
                        <a:t>255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55899"/>
                  </a:ext>
                </a:extLst>
              </a:tr>
              <a:tr h="30726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</a:rPr>
                        <a:t>Pre-table</a:t>
                      </a:r>
                      <a:endParaRPr lang="ko-KR" altLang="en-US" sz="9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S[4]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376194"/>
                  </a:ext>
                </a:extLst>
              </a:tr>
              <a:tr h="3072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S[9]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</a:rPr>
                        <a:t>. . .</a:t>
                      </a:r>
                      <a:endParaRPr lang="ko-KR" altLang="en-US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86098"/>
                  </a:ext>
                </a:extLst>
              </a:tr>
              <a:tr h="3072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S[14]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666631"/>
                  </a:ext>
                </a:extLst>
              </a:tr>
              <a:tr h="3072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S[3]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9466"/>
                  </a:ext>
                </a:extLst>
              </a:tr>
            </a:tbl>
          </a:graphicData>
        </a:graphic>
      </p:graphicFrame>
      <p:cxnSp>
        <p:nvCxnSpPr>
          <p:cNvPr id="28" name="연결선: 꺾임 59">
            <a:extLst>
              <a:ext uri="{FF2B5EF4-FFF2-40B4-BE49-F238E27FC236}">
                <a16:creationId xmlns:a16="http://schemas.microsoft.com/office/drawing/2014/main" id="{401886BC-3666-A24E-8B53-69B4FDE936A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1300" y="3771162"/>
            <a:ext cx="844572" cy="78877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5E583D9A-0975-6342-93B3-EB9AE7FE8AEA}"/>
              </a:ext>
            </a:extLst>
          </p:cNvPr>
          <p:cNvSpPr/>
          <p:nvPr/>
        </p:nvSpPr>
        <p:spPr>
          <a:xfrm>
            <a:off x="947947" y="3425907"/>
            <a:ext cx="314902" cy="2975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B4DE6EB-B58F-C849-95A1-7E6A4B74E7D6}"/>
              </a:ext>
            </a:extLst>
          </p:cNvPr>
          <p:cNvSpPr/>
          <p:nvPr/>
        </p:nvSpPr>
        <p:spPr>
          <a:xfrm>
            <a:off x="1740522" y="4587835"/>
            <a:ext cx="314902" cy="2975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55">
            <a:extLst>
              <a:ext uri="{FF2B5EF4-FFF2-40B4-BE49-F238E27FC236}">
                <a16:creationId xmlns:a16="http://schemas.microsoft.com/office/drawing/2014/main" id="{3D9AA2BB-06C8-3749-A033-8DC0259D9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590157"/>
              </p:ext>
            </p:extLst>
          </p:nvPr>
        </p:nvGraphicFramePr>
        <p:xfrm>
          <a:off x="3950790" y="5037520"/>
          <a:ext cx="1062748" cy="664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07">
                  <a:extLst>
                    <a:ext uri="{9D8B030D-6E8A-4147-A177-3AD203B41FA5}">
                      <a16:colId xmlns:a16="http://schemas.microsoft.com/office/drawing/2014/main" val="3278919360"/>
                    </a:ext>
                  </a:extLst>
                </a:gridCol>
                <a:gridCol w="194905">
                  <a:extLst>
                    <a:ext uri="{9D8B030D-6E8A-4147-A177-3AD203B41FA5}">
                      <a16:colId xmlns:a16="http://schemas.microsoft.com/office/drawing/2014/main" val="217407436"/>
                    </a:ext>
                  </a:extLst>
                </a:gridCol>
                <a:gridCol w="176143">
                  <a:extLst>
                    <a:ext uri="{9D8B030D-6E8A-4147-A177-3AD203B41FA5}">
                      <a16:colId xmlns:a16="http://schemas.microsoft.com/office/drawing/2014/main" val="3603031087"/>
                    </a:ext>
                  </a:extLst>
                </a:gridCol>
                <a:gridCol w="203389">
                  <a:extLst>
                    <a:ext uri="{9D8B030D-6E8A-4147-A177-3AD203B41FA5}">
                      <a16:colId xmlns:a16="http://schemas.microsoft.com/office/drawing/2014/main" val="2786634364"/>
                    </a:ext>
                  </a:extLst>
                </a:gridCol>
                <a:gridCol w="175904">
                  <a:extLst>
                    <a:ext uri="{9D8B030D-6E8A-4147-A177-3AD203B41FA5}">
                      <a16:colId xmlns:a16="http://schemas.microsoft.com/office/drawing/2014/main" val="2271962029"/>
                    </a:ext>
                  </a:extLst>
                </a:gridCol>
              </a:tblGrid>
              <a:tr h="132994"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55899"/>
                  </a:ext>
                </a:extLst>
              </a:tr>
              <a:tr h="132994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035" marR="80035" marT="40017" marB="40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</a:endParaRPr>
                    </a:p>
                  </a:txBody>
                  <a:tcPr marL="28704" marR="28704" marT="14353" marB="143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376194"/>
                  </a:ext>
                </a:extLst>
              </a:tr>
              <a:tr h="1329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</a:endParaRPr>
                    </a:p>
                  </a:txBody>
                  <a:tcPr marL="28704" marR="28704" marT="14353" marB="143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86098"/>
                  </a:ext>
                </a:extLst>
              </a:tr>
              <a:tr h="1329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</a:endParaRPr>
                    </a:p>
                  </a:txBody>
                  <a:tcPr marL="28704" marR="28704" marT="14353" marB="143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666631"/>
                  </a:ext>
                </a:extLst>
              </a:tr>
              <a:tr h="1329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</a:endParaRPr>
                    </a:p>
                  </a:txBody>
                  <a:tcPr marL="28704" marR="28704" marT="14353" marB="143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9466"/>
                  </a:ext>
                </a:extLst>
              </a:tr>
            </a:tbl>
          </a:graphicData>
        </a:graphic>
      </p:graphicFrame>
      <p:graphicFrame>
        <p:nvGraphicFramePr>
          <p:cNvPr id="32" name="표 55">
            <a:extLst>
              <a:ext uri="{FF2B5EF4-FFF2-40B4-BE49-F238E27FC236}">
                <a16:creationId xmlns:a16="http://schemas.microsoft.com/office/drawing/2014/main" id="{5FD4D963-5578-764A-930E-1AA7A0654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910092"/>
              </p:ext>
            </p:extLst>
          </p:nvPr>
        </p:nvGraphicFramePr>
        <p:xfrm>
          <a:off x="5388823" y="5037520"/>
          <a:ext cx="1062748" cy="664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07">
                  <a:extLst>
                    <a:ext uri="{9D8B030D-6E8A-4147-A177-3AD203B41FA5}">
                      <a16:colId xmlns:a16="http://schemas.microsoft.com/office/drawing/2014/main" val="3278919360"/>
                    </a:ext>
                  </a:extLst>
                </a:gridCol>
                <a:gridCol w="194905">
                  <a:extLst>
                    <a:ext uri="{9D8B030D-6E8A-4147-A177-3AD203B41FA5}">
                      <a16:colId xmlns:a16="http://schemas.microsoft.com/office/drawing/2014/main" val="217407436"/>
                    </a:ext>
                  </a:extLst>
                </a:gridCol>
                <a:gridCol w="176143">
                  <a:extLst>
                    <a:ext uri="{9D8B030D-6E8A-4147-A177-3AD203B41FA5}">
                      <a16:colId xmlns:a16="http://schemas.microsoft.com/office/drawing/2014/main" val="3603031087"/>
                    </a:ext>
                  </a:extLst>
                </a:gridCol>
                <a:gridCol w="203389">
                  <a:extLst>
                    <a:ext uri="{9D8B030D-6E8A-4147-A177-3AD203B41FA5}">
                      <a16:colId xmlns:a16="http://schemas.microsoft.com/office/drawing/2014/main" val="2786634364"/>
                    </a:ext>
                  </a:extLst>
                </a:gridCol>
                <a:gridCol w="175904">
                  <a:extLst>
                    <a:ext uri="{9D8B030D-6E8A-4147-A177-3AD203B41FA5}">
                      <a16:colId xmlns:a16="http://schemas.microsoft.com/office/drawing/2014/main" val="2271962029"/>
                    </a:ext>
                  </a:extLst>
                </a:gridCol>
              </a:tblGrid>
              <a:tr h="132994"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55899"/>
                  </a:ext>
                </a:extLst>
              </a:tr>
              <a:tr h="132994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035" marR="80035" marT="40017" marB="40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</a:endParaRPr>
                    </a:p>
                  </a:txBody>
                  <a:tcPr marL="28704" marR="28704" marT="14353" marB="143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376194"/>
                  </a:ext>
                </a:extLst>
              </a:tr>
              <a:tr h="1329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</a:endParaRPr>
                    </a:p>
                  </a:txBody>
                  <a:tcPr marL="28704" marR="28704" marT="14353" marB="143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86098"/>
                  </a:ext>
                </a:extLst>
              </a:tr>
              <a:tr h="1329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</a:endParaRPr>
                    </a:p>
                  </a:txBody>
                  <a:tcPr marL="28704" marR="28704" marT="14353" marB="143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666631"/>
                  </a:ext>
                </a:extLst>
              </a:tr>
              <a:tr h="1329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</a:endParaRPr>
                    </a:p>
                  </a:txBody>
                  <a:tcPr marL="28704" marR="28704" marT="14353" marB="143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9466"/>
                  </a:ext>
                </a:extLst>
              </a:tr>
            </a:tbl>
          </a:graphicData>
        </a:graphic>
      </p:graphicFrame>
      <p:graphicFrame>
        <p:nvGraphicFramePr>
          <p:cNvPr id="33" name="표 55">
            <a:extLst>
              <a:ext uri="{FF2B5EF4-FFF2-40B4-BE49-F238E27FC236}">
                <a16:creationId xmlns:a16="http://schemas.microsoft.com/office/drawing/2014/main" id="{A08C8B4B-07F8-DE4D-ABDD-A1C2B7088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661128"/>
              </p:ext>
            </p:extLst>
          </p:nvPr>
        </p:nvGraphicFramePr>
        <p:xfrm>
          <a:off x="6826856" y="5037520"/>
          <a:ext cx="1062748" cy="664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07">
                  <a:extLst>
                    <a:ext uri="{9D8B030D-6E8A-4147-A177-3AD203B41FA5}">
                      <a16:colId xmlns:a16="http://schemas.microsoft.com/office/drawing/2014/main" val="3278919360"/>
                    </a:ext>
                  </a:extLst>
                </a:gridCol>
                <a:gridCol w="194905">
                  <a:extLst>
                    <a:ext uri="{9D8B030D-6E8A-4147-A177-3AD203B41FA5}">
                      <a16:colId xmlns:a16="http://schemas.microsoft.com/office/drawing/2014/main" val="217407436"/>
                    </a:ext>
                  </a:extLst>
                </a:gridCol>
                <a:gridCol w="176143">
                  <a:extLst>
                    <a:ext uri="{9D8B030D-6E8A-4147-A177-3AD203B41FA5}">
                      <a16:colId xmlns:a16="http://schemas.microsoft.com/office/drawing/2014/main" val="3603031087"/>
                    </a:ext>
                  </a:extLst>
                </a:gridCol>
                <a:gridCol w="203389">
                  <a:extLst>
                    <a:ext uri="{9D8B030D-6E8A-4147-A177-3AD203B41FA5}">
                      <a16:colId xmlns:a16="http://schemas.microsoft.com/office/drawing/2014/main" val="2786634364"/>
                    </a:ext>
                  </a:extLst>
                </a:gridCol>
                <a:gridCol w="175904">
                  <a:extLst>
                    <a:ext uri="{9D8B030D-6E8A-4147-A177-3AD203B41FA5}">
                      <a16:colId xmlns:a16="http://schemas.microsoft.com/office/drawing/2014/main" val="2271962029"/>
                    </a:ext>
                  </a:extLst>
                </a:gridCol>
              </a:tblGrid>
              <a:tr h="132994"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55899"/>
                  </a:ext>
                </a:extLst>
              </a:tr>
              <a:tr h="132994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035" marR="80035" marT="40017" marB="40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</a:endParaRPr>
                    </a:p>
                  </a:txBody>
                  <a:tcPr marL="28704" marR="28704" marT="14353" marB="143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376194"/>
                  </a:ext>
                </a:extLst>
              </a:tr>
              <a:tr h="1329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</a:endParaRPr>
                    </a:p>
                  </a:txBody>
                  <a:tcPr marL="28704" marR="28704" marT="14353" marB="143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86098"/>
                  </a:ext>
                </a:extLst>
              </a:tr>
              <a:tr h="1329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</a:endParaRPr>
                    </a:p>
                  </a:txBody>
                  <a:tcPr marL="28704" marR="28704" marT="14353" marB="143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666631"/>
                  </a:ext>
                </a:extLst>
              </a:tr>
              <a:tr h="1329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</a:endParaRPr>
                    </a:p>
                  </a:txBody>
                  <a:tcPr marL="28704" marR="28704" marT="14353" marB="143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9578" marR="39578" marT="19789" marB="19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9466"/>
                  </a:ext>
                </a:extLst>
              </a:tr>
            </a:tbl>
          </a:graphicData>
        </a:graphic>
      </p:graphicFrame>
      <p:graphicFrame>
        <p:nvGraphicFramePr>
          <p:cNvPr id="34" name="표 4">
            <a:extLst>
              <a:ext uri="{FF2B5EF4-FFF2-40B4-BE49-F238E27FC236}">
                <a16:creationId xmlns:a16="http://schemas.microsoft.com/office/drawing/2014/main" id="{E8DF2122-3162-434F-90B5-0CD31E211C1F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014683706"/>
              </p:ext>
            </p:extLst>
          </p:nvPr>
        </p:nvGraphicFramePr>
        <p:xfrm>
          <a:off x="9979394" y="2389379"/>
          <a:ext cx="1354232" cy="1353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558">
                  <a:extLst>
                    <a:ext uri="{9D8B030D-6E8A-4147-A177-3AD203B41FA5}">
                      <a16:colId xmlns:a16="http://schemas.microsoft.com/office/drawing/2014/main" val="1428648964"/>
                    </a:ext>
                  </a:extLst>
                </a:gridCol>
                <a:gridCol w="338558">
                  <a:extLst>
                    <a:ext uri="{9D8B030D-6E8A-4147-A177-3AD203B41FA5}">
                      <a16:colId xmlns:a16="http://schemas.microsoft.com/office/drawing/2014/main" val="2456342150"/>
                    </a:ext>
                  </a:extLst>
                </a:gridCol>
                <a:gridCol w="338558">
                  <a:extLst>
                    <a:ext uri="{9D8B030D-6E8A-4147-A177-3AD203B41FA5}">
                      <a16:colId xmlns:a16="http://schemas.microsoft.com/office/drawing/2014/main" val="3433813273"/>
                    </a:ext>
                  </a:extLst>
                </a:gridCol>
                <a:gridCol w="338558">
                  <a:extLst>
                    <a:ext uri="{9D8B030D-6E8A-4147-A177-3AD203B41FA5}">
                      <a16:colId xmlns:a16="http://schemas.microsoft.com/office/drawing/2014/main" val="611023613"/>
                    </a:ext>
                  </a:extLst>
                </a:gridCol>
              </a:tblGrid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S[4]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S[8]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S[12]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S[0]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65677"/>
                  </a:ext>
                </a:extLst>
              </a:tr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S[9]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S[13]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S[5]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553796"/>
                  </a:ext>
                </a:extLst>
              </a:tr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S[14]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S[2]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S[6]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S[10]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424459"/>
                  </a:ext>
                </a:extLst>
              </a:tr>
              <a:tr h="33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S[3]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S[7]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S[11]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S[15]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66317" marR="66317" marT="33159" marB="331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2887"/>
                  </a:ext>
                </a:extLst>
              </a:tr>
            </a:tbl>
          </a:graphicData>
        </a:graphic>
      </p:graphicFrame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F453D1AE-2E64-6D41-BD62-566678665883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8250518" y="3743263"/>
            <a:ext cx="2405992" cy="162674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3F2AB5B-F1D5-FD42-8E4D-768B3E67A7AC}"/>
              </a:ext>
            </a:extLst>
          </p:cNvPr>
          <p:cNvCxnSpPr>
            <a:cxnSpLocks/>
            <a:stCxn id="34" idx="1"/>
            <a:endCxn id="11" idx="3"/>
          </p:cNvCxnSpPr>
          <p:nvPr/>
        </p:nvCxnSpPr>
        <p:spPr>
          <a:xfrm flipH="1">
            <a:off x="8068096" y="3066321"/>
            <a:ext cx="19112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780836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ryptoCraft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1134</Words>
  <Application>Microsoft Macintosh PowerPoint</Application>
  <PresentationFormat>와이드스크린</PresentationFormat>
  <Paragraphs>407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Malgun Gothic</vt:lpstr>
      <vt:lpstr>Arial</vt:lpstr>
      <vt:lpstr>제목 테마</vt:lpstr>
      <vt:lpstr>CryptoCraft 테마</vt:lpstr>
      <vt:lpstr>사전 연산 테이블을 활용한 RISC-V 상에서 Fixslicing AES-CTR 모드 구현</vt:lpstr>
      <vt:lpstr>PowerPoint 프레젠테이션</vt:lpstr>
      <vt:lpstr>1. 주제 소개</vt:lpstr>
      <vt:lpstr>2. 관련 연구 – AES </vt:lpstr>
      <vt:lpstr>2. 관련 연구 – Fixslicing AES</vt:lpstr>
      <vt:lpstr>2. 관련 연구 – Fixslicing AES</vt:lpstr>
      <vt:lpstr>2. 관련 연구 – Fixslicing AES</vt:lpstr>
      <vt:lpstr>3. 제안 기법</vt:lpstr>
      <vt:lpstr>3. 제안 기법</vt:lpstr>
      <vt:lpstr>3. 제안 기법</vt:lpstr>
      <vt:lpstr>4. 결과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HD</dc:creator>
  <cp:lastModifiedBy>Eum SiWoo</cp:lastModifiedBy>
  <cp:revision>2</cp:revision>
  <dcterms:created xsi:type="dcterms:W3CDTF">2019-03-05T04:29:07Z</dcterms:created>
  <dcterms:modified xsi:type="dcterms:W3CDTF">2021-08-23T10:43:33Z</dcterms:modified>
</cp:coreProperties>
</file>